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sldIdLst>
    <p:sldId id="32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8701"/>
    <a:srgbClr val="0B4CA4"/>
    <a:srgbClr val="0C4CA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288DB8-C2FA-438C-B355-BF4DEA016122}" v="2" dt="2021-12-10T17:24:55.357"/>
    <p1510:client id="{16E648C1-AC4B-4085-A3A8-435DFD67F439}" v="111" dt="2021-12-10T17:21:14.393"/>
    <p1510:client id="{1FB22A2E-D19C-4031-8E3A-4FD47924AF56}" v="6" dt="2021-12-10T17:27:54.2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SSOPOULOU SOFIA" userId="S::sokesso@o365.uth.gr::ba558608-701a-408b-ad5c-e277f07bd35b" providerId="AD" clId="Web-{03288DB8-C2FA-438C-B355-BF4DEA016122}"/>
    <pc:docChg chg="modSld">
      <pc:chgData name="KESSOPOULOU SOFIA" userId="S::sokesso@o365.uth.gr::ba558608-701a-408b-ad5c-e277f07bd35b" providerId="AD" clId="Web-{03288DB8-C2FA-438C-B355-BF4DEA016122}" dt="2021-12-10T17:24:55.357" v="0" actId="20577"/>
      <pc:docMkLst>
        <pc:docMk/>
      </pc:docMkLst>
      <pc:sldChg chg="modSp">
        <pc:chgData name="KESSOPOULOU SOFIA" userId="S::sokesso@o365.uth.gr::ba558608-701a-408b-ad5c-e277f07bd35b" providerId="AD" clId="Web-{03288DB8-C2FA-438C-B355-BF4DEA016122}" dt="2021-12-10T17:24:55.357" v="0" actId="20577"/>
        <pc:sldMkLst>
          <pc:docMk/>
          <pc:sldMk cId="4073910569" sldId="328"/>
        </pc:sldMkLst>
        <pc:spChg chg="mod">
          <ac:chgData name="KESSOPOULOU SOFIA" userId="S::sokesso@o365.uth.gr::ba558608-701a-408b-ad5c-e277f07bd35b" providerId="AD" clId="Web-{03288DB8-C2FA-438C-B355-BF4DEA016122}" dt="2021-12-10T17:24:55.357" v="0" actId="20577"/>
          <ac:spMkLst>
            <pc:docMk/>
            <pc:sldMk cId="4073910569" sldId="328"/>
            <ac:spMk id="4" creationId="{0329F8C1-7AEF-A746-B54D-8E75F742BBEA}"/>
          </ac:spMkLst>
        </pc:spChg>
      </pc:sldChg>
    </pc:docChg>
  </pc:docChgLst>
  <pc:docChgLst>
    <pc:chgData name="KESSOPOULOU SOFIA" userId="S::sokesso@o365.uth.gr::ba558608-701a-408b-ad5c-e277f07bd35b" providerId="AD" clId="Web-{16E648C1-AC4B-4085-A3A8-435DFD67F439}"/>
    <pc:docChg chg="modSld">
      <pc:chgData name="KESSOPOULOU SOFIA" userId="S::sokesso@o365.uth.gr::ba558608-701a-408b-ad5c-e277f07bd35b" providerId="AD" clId="Web-{16E648C1-AC4B-4085-A3A8-435DFD67F439}" dt="2021-12-10T17:21:14.393" v="53" actId="20577"/>
      <pc:docMkLst>
        <pc:docMk/>
      </pc:docMkLst>
      <pc:sldChg chg="modSp">
        <pc:chgData name="KESSOPOULOU SOFIA" userId="S::sokesso@o365.uth.gr::ba558608-701a-408b-ad5c-e277f07bd35b" providerId="AD" clId="Web-{16E648C1-AC4B-4085-A3A8-435DFD67F439}" dt="2021-12-10T17:21:14.393" v="53" actId="20577"/>
        <pc:sldMkLst>
          <pc:docMk/>
          <pc:sldMk cId="4073910569" sldId="328"/>
        </pc:sldMkLst>
        <pc:spChg chg="mod">
          <ac:chgData name="KESSOPOULOU SOFIA" userId="S::sokesso@o365.uth.gr::ba558608-701a-408b-ad5c-e277f07bd35b" providerId="AD" clId="Web-{16E648C1-AC4B-4085-A3A8-435DFD67F439}" dt="2021-12-10T17:21:14.393" v="53" actId="20577"/>
          <ac:spMkLst>
            <pc:docMk/>
            <pc:sldMk cId="4073910569" sldId="328"/>
            <ac:spMk id="4" creationId="{0329F8C1-7AEF-A746-B54D-8E75F742BBEA}"/>
          </ac:spMkLst>
        </pc:spChg>
      </pc:sldChg>
    </pc:docChg>
  </pc:docChgLst>
  <pc:docChgLst>
    <pc:chgData name="KESSOPOULOU SOFIA" userId="S::sokesso@o365.uth.gr::ba558608-701a-408b-ad5c-e277f07bd35b" providerId="AD" clId="Web-{1FB22A2E-D19C-4031-8E3A-4FD47924AF56}"/>
    <pc:docChg chg="modSld">
      <pc:chgData name="KESSOPOULOU SOFIA" userId="S::sokesso@o365.uth.gr::ba558608-701a-408b-ad5c-e277f07bd35b" providerId="AD" clId="Web-{1FB22A2E-D19C-4031-8E3A-4FD47924AF56}" dt="2021-12-10T17:27:54.249" v="2" actId="20577"/>
      <pc:docMkLst>
        <pc:docMk/>
      </pc:docMkLst>
      <pc:sldChg chg="modSp">
        <pc:chgData name="KESSOPOULOU SOFIA" userId="S::sokesso@o365.uth.gr::ba558608-701a-408b-ad5c-e277f07bd35b" providerId="AD" clId="Web-{1FB22A2E-D19C-4031-8E3A-4FD47924AF56}" dt="2021-12-10T17:27:54.249" v="2" actId="20577"/>
        <pc:sldMkLst>
          <pc:docMk/>
          <pc:sldMk cId="4073910569" sldId="328"/>
        </pc:sldMkLst>
        <pc:spChg chg="mod">
          <ac:chgData name="KESSOPOULOU SOFIA" userId="S::sokesso@o365.uth.gr::ba558608-701a-408b-ad5c-e277f07bd35b" providerId="AD" clId="Web-{1FB22A2E-D19C-4031-8E3A-4FD47924AF56}" dt="2021-12-10T17:27:54.249" v="2" actId="20577"/>
          <ac:spMkLst>
            <pc:docMk/>
            <pc:sldMk cId="4073910569" sldId="328"/>
            <ac:spMk id="4" creationId="{0329F8C1-7AEF-A746-B54D-8E75F742BBE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FD1CEA-FE2A-40F5-858C-86A838EE1849}" type="datetimeFigureOut">
              <a:rPr lang="el-GR" smtClean="0"/>
              <a:t>13/12/2021</a:t>
            </a:fld>
            <a:endParaRPr lang="el-G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DB4C30-504C-4B4D-850C-F5F27DCC9007}" type="slidenum">
              <a:rPr lang="el-GR" smtClean="0"/>
              <a:t>‹#›</a:t>
            </a:fld>
            <a:endParaRPr lang="el-GR"/>
          </a:p>
        </p:txBody>
      </p:sp>
    </p:spTree>
    <p:extLst>
      <p:ext uri="{BB962C8B-B14F-4D97-AF65-F5344CB8AC3E}">
        <p14:creationId xmlns:p14="http://schemas.microsoft.com/office/powerpoint/2010/main" val="3162648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B3DB4C30-504C-4B4D-850C-F5F27DCC9007}" type="slidenum">
              <a:rPr lang="el-GR" smtClean="0"/>
              <a:t>1</a:t>
            </a:fld>
            <a:endParaRPr lang="el-GR"/>
          </a:p>
        </p:txBody>
      </p:sp>
    </p:spTree>
    <p:extLst>
      <p:ext uri="{BB962C8B-B14F-4D97-AF65-F5344CB8AC3E}">
        <p14:creationId xmlns:p14="http://schemas.microsoft.com/office/powerpoint/2010/main" val="2524281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A2A01-DBF3-FD4B-87B8-2DD7B9F012B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5229A67C-C317-D34A-84F5-387FD95507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9FBCE660-9EEF-9942-83E7-E728E7CBD9C2}"/>
              </a:ext>
            </a:extLst>
          </p:cNvPr>
          <p:cNvSpPr>
            <a:spLocks noGrp="1"/>
          </p:cNvSpPr>
          <p:nvPr>
            <p:ph type="dt" sz="half" idx="10"/>
          </p:nvPr>
        </p:nvSpPr>
        <p:spPr/>
        <p:txBody>
          <a:bodyPr/>
          <a:lstStyle/>
          <a:p>
            <a:fld id="{ACA49DB1-E5CA-4246-8943-4D797FD30B9A}" type="datetimeFigureOut">
              <a:rPr lang="en-US" smtClean="0"/>
              <a:t>12/13/2021</a:t>
            </a:fld>
            <a:endParaRPr lang="en-US"/>
          </a:p>
        </p:txBody>
      </p:sp>
      <p:sp>
        <p:nvSpPr>
          <p:cNvPr id="5" name="Footer Placeholder 4">
            <a:extLst>
              <a:ext uri="{FF2B5EF4-FFF2-40B4-BE49-F238E27FC236}">
                <a16:creationId xmlns:a16="http://schemas.microsoft.com/office/drawing/2014/main" id="{5ECA4B5A-8633-CD4D-AB9E-9A69475D2E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42D447-FDBE-3445-9129-99A742D21960}"/>
              </a:ext>
            </a:extLst>
          </p:cNvPr>
          <p:cNvSpPr>
            <a:spLocks noGrp="1"/>
          </p:cNvSpPr>
          <p:nvPr>
            <p:ph type="sldNum" sz="quarter" idx="12"/>
          </p:nvPr>
        </p:nvSpPr>
        <p:spPr/>
        <p:txBody>
          <a:bodyPr/>
          <a:lstStyle/>
          <a:p>
            <a:fld id="{B1DEAB55-82B0-2E44-9A3F-AC7C99062584}" type="slidenum">
              <a:rPr lang="en-US" smtClean="0"/>
              <a:t>‹#›</a:t>
            </a:fld>
            <a:endParaRPr lang="en-US"/>
          </a:p>
        </p:txBody>
      </p:sp>
    </p:spTree>
    <p:extLst>
      <p:ext uri="{BB962C8B-B14F-4D97-AF65-F5344CB8AC3E}">
        <p14:creationId xmlns:p14="http://schemas.microsoft.com/office/powerpoint/2010/main" val="3961361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B27B7-7C2E-7B47-986F-60C6F42C2F91}"/>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0E366728-50A7-C741-A8EA-838C451F403A}"/>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018D42F-83A9-904C-929A-1B76DBC17F28}"/>
              </a:ext>
            </a:extLst>
          </p:cNvPr>
          <p:cNvSpPr>
            <a:spLocks noGrp="1"/>
          </p:cNvSpPr>
          <p:nvPr>
            <p:ph type="dt" sz="half" idx="10"/>
          </p:nvPr>
        </p:nvSpPr>
        <p:spPr/>
        <p:txBody>
          <a:bodyPr/>
          <a:lstStyle/>
          <a:p>
            <a:fld id="{ACA49DB1-E5CA-4246-8943-4D797FD30B9A}" type="datetimeFigureOut">
              <a:rPr lang="en-US" smtClean="0"/>
              <a:t>12/13/2021</a:t>
            </a:fld>
            <a:endParaRPr lang="en-US"/>
          </a:p>
        </p:txBody>
      </p:sp>
      <p:sp>
        <p:nvSpPr>
          <p:cNvPr id="5" name="Footer Placeholder 4">
            <a:extLst>
              <a:ext uri="{FF2B5EF4-FFF2-40B4-BE49-F238E27FC236}">
                <a16:creationId xmlns:a16="http://schemas.microsoft.com/office/drawing/2014/main" id="{AAD3CF9A-6D9C-2040-962A-F5AFF7007E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F000EF-74D2-CA4A-A4D8-247B7DCA6CB9}"/>
              </a:ext>
            </a:extLst>
          </p:cNvPr>
          <p:cNvSpPr>
            <a:spLocks noGrp="1"/>
          </p:cNvSpPr>
          <p:nvPr>
            <p:ph type="sldNum" sz="quarter" idx="12"/>
          </p:nvPr>
        </p:nvSpPr>
        <p:spPr/>
        <p:txBody>
          <a:bodyPr/>
          <a:lstStyle/>
          <a:p>
            <a:fld id="{B1DEAB55-82B0-2E44-9A3F-AC7C99062584}" type="slidenum">
              <a:rPr lang="en-US" smtClean="0"/>
              <a:t>‹#›</a:t>
            </a:fld>
            <a:endParaRPr lang="en-US"/>
          </a:p>
        </p:txBody>
      </p:sp>
    </p:spTree>
    <p:extLst>
      <p:ext uri="{BB962C8B-B14F-4D97-AF65-F5344CB8AC3E}">
        <p14:creationId xmlns:p14="http://schemas.microsoft.com/office/powerpoint/2010/main" val="3172026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B5462E1-8BC9-3545-BDE3-8185BACF1CFF}"/>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5A04320F-08D1-B847-A7A0-3255778EBE00}"/>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CA305A6-FCD6-FF4C-B09E-7505FBA57CBF}"/>
              </a:ext>
            </a:extLst>
          </p:cNvPr>
          <p:cNvSpPr>
            <a:spLocks noGrp="1"/>
          </p:cNvSpPr>
          <p:nvPr>
            <p:ph type="dt" sz="half" idx="10"/>
          </p:nvPr>
        </p:nvSpPr>
        <p:spPr/>
        <p:txBody>
          <a:bodyPr/>
          <a:lstStyle/>
          <a:p>
            <a:fld id="{ACA49DB1-E5CA-4246-8943-4D797FD30B9A}" type="datetimeFigureOut">
              <a:rPr lang="en-US" smtClean="0"/>
              <a:t>12/13/2021</a:t>
            </a:fld>
            <a:endParaRPr lang="en-US"/>
          </a:p>
        </p:txBody>
      </p:sp>
      <p:sp>
        <p:nvSpPr>
          <p:cNvPr id="5" name="Footer Placeholder 4">
            <a:extLst>
              <a:ext uri="{FF2B5EF4-FFF2-40B4-BE49-F238E27FC236}">
                <a16:creationId xmlns:a16="http://schemas.microsoft.com/office/drawing/2014/main" id="{F2940AFE-B308-B746-8C6F-86EDFBF491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26DDA9-EBC8-6F4E-83B9-17ECD59F42B3}"/>
              </a:ext>
            </a:extLst>
          </p:cNvPr>
          <p:cNvSpPr>
            <a:spLocks noGrp="1"/>
          </p:cNvSpPr>
          <p:nvPr>
            <p:ph type="sldNum" sz="quarter" idx="12"/>
          </p:nvPr>
        </p:nvSpPr>
        <p:spPr/>
        <p:txBody>
          <a:bodyPr/>
          <a:lstStyle/>
          <a:p>
            <a:fld id="{B1DEAB55-82B0-2E44-9A3F-AC7C99062584}" type="slidenum">
              <a:rPr lang="en-US" smtClean="0"/>
              <a:t>‹#›</a:t>
            </a:fld>
            <a:endParaRPr lang="en-US"/>
          </a:p>
        </p:txBody>
      </p:sp>
    </p:spTree>
    <p:extLst>
      <p:ext uri="{BB962C8B-B14F-4D97-AF65-F5344CB8AC3E}">
        <p14:creationId xmlns:p14="http://schemas.microsoft.com/office/powerpoint/2010/main" val="1118841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1FE69-3537-A54E-BC49-6CF98B1379C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31E42B06-0BA0-434B-AB44-6362F8862A6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B813DD5-40AC-7C45-9D9C-C9A58762EABE}"/>
              </a:ext>
            </a:extLst>
          </p:cNvPr>
          <p:cNvSpPr>
            <a:spLocks noGrp="1"/>
          </p:cNvSpPr>
          <p:nvPr>
            <p:ph type="dt" sz="half" idx="10"/>
          </p:nvPr>
        </p:nvSpPr>
        <p:spPr/>
        <p:txBody>
          <a:bodyPr/>
          <a:lstStyle/>
          <a:p>
            <a:fld id="{ACA49DB1-E5CA-4246-8943-4D797FD30B9A}" type="datetimeFigureOut">
              <a:rPr lang="en-US" smtClean="0"/>
              <a:t>12/13/2021</a:t>
            </a:fld>
            <a:endParaRPr lang="en-US"/>
          </a:p>
        </p:txBody>
      </p:sp>
      <p:sp>
        <p:nvSpPr>
          <p:cNvPr id="5" name="Footer Placeholder 4">
            <a:extLst>
              <a:ext uri="{FF2B5EF4-FFF2-40B4-BE49-F238E27FC236}">
                <a16:creationId xmlns:a16="http://schemas.microsoft.com/office/drawing/2014/main" id="{E1588726-60FF-DC42-85BB-91DC4DFEBA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DAACD8-278D-CB45-A275-1E5CCD7542DE}"/>
              </a:ext>
            </a:extLst>
          </p:cNvPr>
          <p:cNvSpPr>
            <a:spLocks noGrp="1"/>
          </p:cNvSpPr>
          <p:nvPr>
            <p:ph type="sldNum" sz="quarter" idx="12"/>
          </p:nvPr>
        </p:nvSpPr>
        <p:spPr/>
        <p:txBody>
          <a:bodyPr/>
          <a:lstStyle/>
          <a:p>
            <a:fld id="{B1DEAB55-82B0-2E44-9A3F-AC7C99062584}" type="slidenum">
              <a:rPr lang="en-US" smtClean="0"/>
              <a:t>‹#›</a:t>
            </a:fld>
            <a:endParaRPr lang="en-US"/>
          </a:p>
        </p:txBody>
      </p:sp>
    </p:spTree>
    <p:extLst>
      <p:ext uri="{BB962C8B-B14F-4D97-AF65-F5344CB8AC3E}">
        <p14:creationId xmlns:p14="http://schemas.microsoft.com/office/powerpoint/2010/main" val="510163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12AF9-1E39-6546-A1B2-1211A4C706DB}"/>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0DC74FDE-CBE4-234F-A7ED-64014BCAA41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B7EB5FE6-E235-8A44-9BC8-41F543320A2F}"/>
              </a:ext>
            </a:extLst>
          </p:cNvPr>
          <p:cNvSpPr>
            <a:spLocks noGrp="1"/>
          </p:cNvSpPr>
          <p:nvPr>
            <p:ph type="dt" sz="half" idx="10"/>
          </p:nvPr>
        </p:nvSpPr>
        <p:spPr/>
        <p:txBody>
          <a:bodyPr/>
          <a:lstStyle/>
          <a:p>
            <a:fld id="{ACA49DB1-E5CA-4246-8943-4D797FD30B9A}" type="datetimeFigureOut">
              <a:rPr lang="en-US" smtClean="0"/>
              <a:t>12/13/2021</a:t>
            </a:fld>
            <a:endParaRPr lang="en-US"/>
          </a:p>
        </p:txBody>
      </p:sp>
      <p:sp>
        <p:nvSpPr>
          <p:cNvPr id="5" name="Footer Placeholder 4">
            <a:extLst>
              <a:ext uri="{FF2B5EF4-FFF2-40B4-BE49-F238E27FC236}">
                <a16:creationId xmlns:a16="http://schemas.microsoft.com/office/drawing/2014/main" id="{8870A9FE-AFA9-4148-841F-32E84EF0AA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CD9E8F-1983-E640-A56C-CDA2FE708E62}"/>
              </a:ext>
            </a:extLst>
          </p:cNvPr>
          <p:cNvSpPr>
            <a:spLocks noGrp="1"/>
          </p:cNvSpPr>
          <p:nvPr>
            <p:ph type="sldNum" sz="quarter" idx="12"/>
          </p:nvPr>
        </p:nvSpPr>
        <p:spPr/>
        <p:txBody>
          <a:bodyPr/>
          <a:lstStyle/>
          <a:p>
            <a:fld id="{B1DEAB55-82B0-2E44-9A3F-AC7C99062584}" type="slidenum">
              <a:rPr lang="en-US" smtClean="0"/>
              <a:t>‹#›</a:t>
            </a:fld>
            <a:endParaRPr lang="en-US"/>
          </a:p>
        </p:txBody>
      </p:sp>
    </p:spTree>
    <p:extLst>
      <p:ext uri="{BB962C8B-B14F-4D97-AF65-F5344CB8AC3E}">
        <p14:creationId xmlns:p14="http://schemas.microsoft.com/office/powerpoint/2010/main" val="3625945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A8850-AB3F-F14B-97E6-A84DE6ACB1B1}"/>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125D76B2-DD52-8040-9193-440805B404DC}"/>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8090FA3C-C955-E649-B2B9-718DCCBBBF3C}"/>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1441A120-0DD5-B444-BF04-539FF633115E}"/>
              </a:ext>
            </a:extLst>
          </p:cNvPr>
          <p:cNvSpPr>
            <a:spLocks noGrp="1"/>
          </p:cNvSpPr>
          <p:nvPr>
            <p:ph type="dt" sz="half" idx="10"/>
          </p:nvPr>
        </p:nvSpPr>
        <p:spPr/>
        <p:txBody>
          <a:bodyPr/>
          <a:lstStyle/>
          <a:p>
            <a:fld id="{ACA49DB1-E5CA-4246-8943-4D797FD30B9A}" type="datetimeFigureOut">
              <a:rPr lang="en-US" smtClean="0"/>
              <a:t>12/13/2021</a:t>
            </a:fld>
            <a:endParaRPr lang="en-US"/>
          </a:p>
        </p:txBody>
      </p:sp>
      <p:sp>
        <p:nvSpPr>
          <p:cNvPr id="6" name="Footer Placeholder 5">
            <a:extLst>
              <a:ext uri="{FF2B5EF4-FFF2-40B4-BE49-F238E27FC236}">
                <a16:creationId xmlns:a16="http://schemas.microsoft.com/office/drawing/2014/main" id="{407D5CDF-0A01-974D-B476-C952CFAD37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CAC55D-9342-234C-AEF7-DE3B2D0C9B72}"/>
              </a:ext>
            </a:extLst>
          </p:cNvPr>
          <p:cNvSpPr>
            <a:spLocks noGrp="1"/>
          </p:cNvSpPr>
          <p:nvPr>
            <p:ph type="sldNum" sz="quarter" idx="12"/>
          </p:nvPr>
        </p:nvSpPr>
        <p:spPr/>
        <p:txBody>
          <a:bodyPr/>
          <a:lstStyle/>
          <a:p>
            <a:fld id="{B1DEAB55-82B0-2E44-9A3F-AC7C99062584}" type="slidenum">
              <a:rPr lang="en-US" smtClean="0"/>
              <a:t>‹#›</a:t>
            </a:fld>
            <a:endParaRPr lang="en-US"/>
          </a:p>
        </p:txBody>
      </p:sp>
    </p:spTree>
    <p:extLst>
      <p:ext uri="{BB962C8B-B14F-4D97-AF65-F5344CB8AC3E}">
        <p14:creationId xmlns:p14="http://schemas.microsoft.com/office/powerpoint/2010/main" val="498042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0E435-4FDC-3F4F-92DD-24A0FDDBA55D}"/>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A260C719-5647-714E-BC61-9B2BC2C847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A6BF5F06-C262-374B-8C5A-F759DA2FF62A}"/>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87D9E7AC-D749-B748-9DB8-FDABD4E89B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8F8A2FC6-3BE1-7C40-A712-408F022EAFA9}"/>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2924B04D-AC5C-B44C-B293-6B8BD261124E}"/>
              </a:ext>
            </a:extLst>
          </p:cNvPr>
          <p:cNvSpPr>
            <a:spLocks noGrp="1"/>
          </p:cNvSpPr>
          <p:nvPr>
            <p:ph type="dt" sz="half" idx="10"/>
          </p:nvPr>
        </p:nvSpPr>
        <p:spPr/>
        <p:txBody>
          <a:bodyPr/>
          <a:lstStyle/>
          <a:p>
            <a:fld id="{ACA49DB1-E5CA-4246-8943-4D797FD30B9A}" type="datetimeFigureOut">
              <a:rPr lang="en-US" smtClean="0"/>
              <a:t>12/13/2021</a:t>
            </a:fld>
            <a:endParaRPr lang="en-US"/>
          </a:p>
        </p:txBody>
      </p:sp>
      <p:sp>
        <p:nvSpPr>
          <p:cNvPr id="8" name="Footer Placeholder 7">
            <a:extLst>
              <a:ext uri="{FF2B5EF4-FFF2-40B4-BE49-F238E27FC236}">
                <a16:creationId xmlns:a16="http://schemas.microsoft.com/office/drawing/2014/main" id="{725AD4AC-E3C5-3845-962C-C9F55FB1DE6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48BAA4B-468E-CD48-9D03-4C82E326B736}"/>
              </a:ext>
            </a:extLst>
          </p:cNvPr>
          <p:cNvSpPr>
            <a:spLocks noGrp="1"/>
          </p:cNvSpPr>
          <p:nvPr>
            <p:ph type="sldNum" sz="quarter" idx="12"/>
          </p:nvPr>
        </p:nvSpPr>
        <p:spPr/>
        <p:txBody>
          <a:bodyPr/>
          <a:lstStyle/>
          <a:p>
            <a:fld id="{B1DEAB55-82B0-2E44-9A3F-AC7C99062584}" type="slidenum">
              <a:rPr lang="en-US" smtClean="0"/>
              <a:t>‹#›</a:t>
            </a:fld>
            <a:endParaRPr lang="en-US"/>
          </a:p>
        </p:txBody>
      </p:sp>
    </p:spTree>
    <p:extLst>
      <p:ext uri="{BB962C8B-B14F-4D97-AF65-F5344CB8AC3E}">
        <p14:creationId xmlns:p14="http://schemas.microsoft.com/office/powerpoint/2010/main" val="875437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2234F-EB69-F64F-BD5E-679E203C32DC}"/>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9386B80A-57E7-B444-9BE0-BA66FF3AD153}"/>
              </a:ext>
            </a:extLst>
          </p:cNvPr>
          <p:cNvSpPr>
            <a:spLocks noGrp="1"/>
          </p:cNvSpPr>
          <p:nvPr>
            <p:ph type="dt" sz="half" idx="10"/>
          </p:nvPr>
        </p:nvSpPr>
        <p:spPr/>
        <p:txBody>
          <a:bodyPr/>
          <a:lstStyle/>
          <a:p>
            <a:fld id="{ACA49DB1-E5CA-4246-8943-4D797FD30B9A}" type="datetimeFigureOut">
              <a:rPr lang="en-US" smtClean="0"/>
              <a:t>12/13/2021</a:t>
            </a:fld>
            <a:endParaRPr lang="en-US"/>
          </a:p>
        </p:txBody>
      </p:sp>
      <p:sp>
        <p:nvSpPr>
          <p:cNvPr id="4" name="Footer Placeholder 3">
            <a:extLst>
              <a:ext uri="{FF2B5EF4-FFF2-40B4-BE49-F238E27FC236}">
                <a16:creationId xmlns:a16="http://schemas.microsoft.com/office/drawing/2014/main" id="{2E98795D-B128-8542-B063-735B7403F03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19C4EAD-5D5A-3F48-972E-FB0FD9DD25FD}"/>
              </a:ext>
            </a:extLst>
          </p:cNvPr>
          <p:cNvSpPr>
            <a:spLocks noGrp="1"/>
          </p:cNvSpPr>
          <p:nvPr>
            <p:ph type="sldNum" sz="quarter" idx="12"/>
          </p:nvPr>
        </p:nvSpPr>
        <p:spPr/>
        <p:txBody>
          <a:bodyPr/>
          <a:lstStyle/>
          <a:p>
            <a:fld id="{B1DEAB55-82B0-2E44-9A3F-AC7C99062584}" type="slidenum">
              <a:rPr lang="en-US" smtClean="0"/>
              <a:t>‹#›</a:t>
            </a:fld>
            <a:endParaRPr lang="en-US"/>
          </a:p>
        </p:txBody>
      </p:sp>
    </p:spTree>
    <p:extLst>
      <p:ext uri="{BB962C8B-B14F-4D97-AF65-F5344CB8AC3E}">
        <p14:creationId xmlns:p14="http://schemas.microsoft.com/office/powerpoint/2010/main" val="2652011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8B17AD6-BEAF-3A4E-88B4-4E9C78E7643C}"/>
              </a:ext>
            </a:extLst>
          </p:cNvPr>
          <p:cNvSpPr>
            <a:spLocks noGrp="1"/>
          </p:cNvSpPr>
          <p:nvPr>
            <p:ph type="dt" sz="half" idx="10"/>
          </p:nvPr>
        </p:nvSpPr>
        <p:spPr/>
        <p:txBody>
          <a:bodyPr/>
          <a:lstStyle/>
          <a:p>
            <a:fld id="{ACA49DB1-E5CA-4246-8943-4D797FD30B9A}" type="datetimeFigureOut">
              <a:rPr lang="en-US" smtClean="0"/>
              <a:t>12/13/2021</a:t>
            </a:fld>
            <a:endParaRPr lang="en-US"/>
          </a:p>
        </p:txBody>
      </p:sp>
      <p:sp>
        <p:nvSpPr>
          <p:cNvPr id="3" name="Footer Placeholder 2">
            <a:extLst>
              <a:ext uri="{FF2B5EF4-FFF2-40B4-BE49-F238E27FC236}">
                <a16:creationId xmlns:a16="http://schemas.microsoft.com/office/drawing/2014/main" id="{3C8C07F0-9C22-7045-A6EB-51C2D03C964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79476F0-23AA-F44F-985B-D9634D1D7D45}"/>
              </a:ext>
            </a:extLst>
          </p:cNvPr>
          <p:cNvSpPr>
            <a:spLocks noGrp="1"/>
          </p:cNvSpPr>
          <p:nvPr>
            <p:ph type="sldNum" sz="quarter" idx="12"/>
          </p:nvPr>
        </p:nvSpPr>
        <p:spPr/>
        <p:txBody>
          <a:bodyPr/>
          <a:lstStyle/>
          <a:p>
            <a:fld id="{B1DEAB55-82B0-2E44-9A3F-AC7C99062584}" type="slidenum">
              <a:rPr lang="en-US" smtClean="0"/>
              <a:t>‹#›</a:t>
            </a:fld>
            <a:endParaRPr lang="en-US"/>
          </a:p>
        </p:txBody>
      </p:sp>
    </p:spTree>
    <p:extLst>
      <p:ext uri="{BB962C8B-B14F-4D97-AF65-F5344CB8AC3E}">
        <p14:creationId xmlns:p14="http://schemas.microsoft.com/office/powerpoint/2010/main" val="1214043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3B0AE-F1CF-1C48-A994-274924CC339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28D07A07-D324-1044-ABCD-208AB58EE15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B2F17C9B-7956-9740-A01F-04AA1E93F6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C2D365C-4C77-C641-82DA-CDF2CE326526}"/>
              </a:ext>
            </a:extLst>
          </p:cNvPr>
          <p:cNvSpPr>
            <a:spLocks noGrp="1"/>
          </p:cNvSpPr>
          <p:nvPr>
            <p:ph type="dt" sz="half" idx="10"/>
          </p:nvPr>
        </p:nvSpPr>
        <p:spPr/>
        <p:txBody>
          <a:bodyPr/>
          <a:lstStyle/>
          <a:p>
            <a:fld id="{ACA49DB1-E5CA-4246-8943-4D797FD30B9A}" type="datetimeFigureOut">
              <a:rPr lang="en-US" smtClean="0"/>
              <a:t>12/13/2021</a:t>
            </a:fld>
            <a:endParaRPr lang="en-US"/>
          </a:p>
        </p:txBody>
      </p:sp>
      <p:sp>
        <p:nvSpPr>
          <p:cNvPr id="6" name="Footer Placeholder 5">
            <a:extLst>
              <a:ext uri="{FF2B5EF4-FFF2-40B4-BE49-F238E27FC236}">
                <a16:creationId xmlns:a16="http://schemas.microsoft.com/office/drawing/2014/main" id="{6750DE7F-1ADB-6D46-B708-7B6AE38A14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2390E0-6C9A-854A-A33A-3E5CD3BABA38}"/>
              </a:ext>
            </a:extLst>
          </p:cNvPr>
          <p:cNvSpPr>
            <a:spLocks noGrp="1"/>
          </p:cNvSpPr>
          <p:nvPr>
            <p:ph type="sldNum" sz="quarter" idx="12"/>
          </p:nvPr>
        </p:nvSpPr>
        <p:spPr/>
        <p:txBody>
          <a:bodyPr/>
          <a:lstStyle/>
          <a:p>
            <a:fld id="{B1DEAB55-82B0-2E44-9A3F-AC7C99062584}" type="slidenum">
              <a:rPr lang="en-US" smtClean="0"/>
              <a:t>‹#›</a:t>
            </a:fld>
            <a:endParaRPr lang="en-US"/>
          </a:p>
        </p:txBody>
      </p:sp>
    </p:spTree>
    <p:extLst>
      <p:ext uri="{BB962C8B-B14F-4D97-AF65-F5344CB8AC3E}">
        <p14:creationId xmlns:p14="http://schemas.microsoft.com/office/powerpoint/2010/main" val="2033561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6B34C-5EE2-204F-A858-9FB6B397F4C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104A766B-AC1A-6C4C-85DE-881F83E4B2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58978E9-F99E-BC4E-8714-7BD8B01187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91B5914-A4CA-F746-AB90-A6F58CDCF337}"/>
              </a:ext>
            </a:extLst>
          </p:cNvPr>
          <p:cNvSpPr>
            <a:spLocks noGrp="1"/>
          </p:cNvSpPr>
          <p:nvPr>
            <p:ph type="dt" sz="half" idx="10"/>
          </p:nvPr>
        </p:nvSpPr>
        <p:spPr/>
        <p:txBody>
          <a:bodyPr/>
          <a:lstStyle/>
          <a:p>
            <a:fld id="{ACA49DB1-E5CA-4246-8943-4D797FD30B9A}" type="datetimeFigureOut">
              <a:rPr lang="en-US" smtClean="0"/>
              <a:t>12/13/2021</a:t>
            </a:fld>
            <a:endParaRPr lang="en-US"/>
          </a:p>
        </p:txBody>
      </p:sp>
      <p:sp>
        <p:nvSpPr>
          <p:cNvPr id="6" name="Footer Placeholder 5">
            <a:extLst>
              <a:ext uri="{FF2B5EF4-FFF2-40B4-BE49-F238E27FC236}">
                <a16:creationId xmlns:a16="http://schemas.microsoft.com/office/drawing/2014/main" id="{93ABFEAF-E1FD-E944-9C39-34E4E62C6E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C0CD96-4C18-A64B-A8EB-DFC6726A1263}"/>
              </a:ext>
            </a:extLst>
          </p:cNvPr>
          <p:cNvSpPr>
            <a:spLocks noGrp="1"/>
          </p:cNvSpPr>
          <p:nvPr>
            <p:ph type="sldNum" sz="quarter" idx="12"/>
          </p:nvPr>
        </p:nvSpPr>
        <p:spPr/>
        <p:txBody>
          <a:bodyPr/>
          <a:lstStyle/>
          <a:p>
            <a:fld id="{B1DEAB55-82B0-2E44-9A3F-AC7C99062584}" type="slidenum">
              <a:rPr lang="en-US" smtClean="0"/>
              <a:t>‹#›</a:t>
            </a:fld>
            <a:endParaRPr lang="en-US"/>
          </a:p>
        </p:txBody>
      </p:sp>
    </p:spTree>
    <p:extLst>
      <p:ext uri="{BB962C8B-B14F-4D97-AF65-F5344CB8AC3E}">
        <p14:creationId xmlns:p14="http://schemas.microsoft.com/office/powerpoint/2010/main" val="515660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42CAC7B-8008-7D4C-B1A1-E879F6AFE5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C61AF667-DBE7-4445-AD43-C1896FDF7F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2FB39CF-2383-3F4C-BCB3-64C3D6F527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A49DB1-E5CA-4246-8943-4D797FD30B9A}" type="datetimeFigureOut">
              <a:rPr lang="en-US" smtClean="0"/>
              <a:t>12/13/2021</a:t>
            </a:fld>
            <a:endParaRPr lang="en-US"/>
          </a:p>
        </p:txBody>
      </p:sp>
      <p:sp>
        <p:nvSpPr>
          <p:cNvPr id="5" name="Footer Placeholder 4">
            <a:extLst>
              <a:ext uri="{FF2B5EF4-FFF2-40B4-BE49-F238E27FC236}">
                <a16:creationId xmlns:a16="http://schemas.microsoft.com/office/drawing/2014/main" id="{D1DD599F-5E5D-6E4D-BAD2-0754FE0C85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0C0C273-0977-584D-9014-96D3E44389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AB55-82B0-2E44-9A3F-AC7C99062584}" type="slidenum">
              <a:rPr lang="en-US" smtClean="0"/>
              <a:t>‹#›</a:t>
            </a:fld>
            <a:endParaRPr lang="en-US"/>
          </a:p>
        </p:txBody>
      </p:sp>
    </p:spTree>
    <p:extLst>
      <p:ext uri="{BB962C8B-B14F-4D97-AF65-F5344CB8AC3E}">
        <p14:creationId xmlns:p14="http://schemas.microsoft.com/office/powerpoint/2010/main" val="20302123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forms.office.com/Pages/ResponsePage.aspx?id=cL-AMcwX9kSQpFyUdmJSlfOw8EuA0RlBpJkV8MTtAltUNDFMN082MzZEQ1dMVjROTjE0RVAxNkVBUiQlQCN0PWcu"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400B524-AB0E-5E47-9F80-E9FFF7389C3C}"/>
              </a:ext>
            </a:extLst>
          </p:cNvPr>
          <p:cNvSpPr/>
          <p:nvPr/>
        </p:nvSpPr>
        <p:spPr>
          <a:xfrm>
            <a:off x="-24064" y="6238"/>
            <a:ext cx="5892800" cy="6858000"/>
          </a:xfrm>
          <a:prstGeom prst="rect">
            <a:avLst/>
          </a:prstGeom>
          <a:solidFill>
            <a:srgbClr val="FA87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Table 1">
            <a:extLst>
              <a:ext uri="{FF2B5EF4-FFF2-40B4-BE49-F238E27FC236}">
                <a16:creationId xmlns:a16="http://schemas.microsoft.com/office/drawing/2014/main" id="{562C027A-F16F-EA41-955E-ADD35E2F97EE}"/>
              </a:ext>
            </a:extLst>
          </p:cNvPr>
          <p:cNvGraphicFramePr>
            <a:graphicFrameLocks noGrp="1"/>
          </p:cNvGraphicFramePr>
          <p:nvPr>
            <p:extLst>
              <p:ext uri="{D42A27DB-BD31-4B8C-83A1-F6EECF244321}">
                <p14:modId xmlns:p14="http://schemas.microsoft.com/office/powerpoint/2010/main" val="722968635"/>
              </p:ext>
            </p:extLst>
          </p:nvPr>
        </p:nvGraphicFramePr>
        <p:xfrm>
          <a:off x="565216" y="673408"/>
          <a:ext cx="4714240" cy="5756066"/>
        </p:xfrm>
        <a:graphic>
          <a:graphicData uri="http://schemas.openxmlformats.org/drawingml/2006/table">
            <a:tbl>
              <a:tblPr firstRow="1" firstCol="1" bandRow="1">
                <a:tableStyleId>{5C22544A-7EE6-4342-B048-85BDC9FD1C3A}</a:tableStyleId>
              </a:tblPr>
              <a:tblGrid>
                <a:gridCol w="4714240">
                  <a:extLst>
                    <a:ext uri="{9D8B030D-6E8A-4147-A177-3AD203B41FA5}">
                      <a16:colId xmlns:a16="http://schemas.microsoft.com/office/drawing/2014/main" val="4012733549"/>
                    </a:ext>
                  </a:extLst>
                </a:gridCol>
              </a:tblGrid>
              <a:tr h="5305515">
                <a:tc>
                  <a:txBody>
                    <a:bodyPr/>
                    <a:lstStyle/>
                    <a:p>
                      <a:pPr algn="ctr">
                        <a:lnSpc>
                          <a:spcPct val="107000"/>
                        </a:lnSpc>
                        <a:spcAft>
                          <a:spcPts val="800"/>
                        </a:spcAft>
                      </a:pPr>
                      <a:endParaRPr lang="en-IE" sz="1200" b="0">
                        <a:solidFill>
                          <a:schemeClr val="bg1"/>
                        </a:solidFill>
                        <a:effectLst/>
                        <a:latin typeface="Helvetica" pitchFamily="2" charset="0"/>
                        <a:ea typeface="Calibri" panose="020F0502020204030204" pitchFamily="34" charset="0"/>
                        <a:cs typeface="Times New Roman" panose="02020603050405020304" pitchFamily="18" charset="0"/>
                      </a:endParaRPr>
                    </a:p>
                    <a:p>
                      <a:pPr algn="ctr">
                        <a:lnSpc>
                          <a:spcPct val="107000"/>
                        </a:lnSpc>
                        <a:spcAft>
                          <a:spcPts val="800"/>
                        </a:spcAft>
                      </a:pPr>
                      <a:endParaRPr lang="en-US" sz="1200" b="1" i="0" kern="1200">
                        <a:solidFill>
                          <a:schemeClr val="lt1"/>
                        </a:solidFill>
                        <a:effectLst/>
                        <a:latin typeface="+mn-lt"/>
                        <a:ea typeface="+mn-ea"/>
                        <a:cs typeface="+mn-cs"/>
                      </a:endParaRPr>
                    </a:p>
                    <a:p>
                      <a:pPr algn="ctr">
                        <a:lnSpc>
                          <a:spcPct val="107000"/>
                        </a:lnSpc>
                        <a:spcAft>
                          <a:spcPts val="800"/>
                        </a:spcAft>
                      </a:pPr>
                      <a:endParaRPr lang="el-GR" sz="1200" b="1" i="0" kern="1200">
                        <a:solidFill>
                          <a:schemeClr val="bg1"/>
                        </a:solidFill>
                        <a:effectLst/>
                        <a:latin typeface="+mn-lt"/>
                        <a:ea typeface="+mn-ea"/>
                        <a:cs typeface="+mn-cs"/>
                      </a:endParaRPr>
                    </a:p>
                    <a:p>
                      <a:pPr algn="just" rtl="0" fontAlgn="base"/>
                      <a:r>
                        <a:rPr lang="el-GR" sz="1200" b="0" i="0" kern="1200">
                          <a:solidFill>
                            <a:schemeClr val="lt1"/>
                          </a:solidFill>
                          <a:effectLst/>
                          <a:latin typeface="+mn-lt"/>
                          <a:ea typeface="+mn-ea"/>
                          <a:cs typeface="+mn-cs"/>
                        </a:rPr>
                        <a:t>Το Πανεπιστήμιο Θεσσαλίας συμμετέχει σε ένα νέο έργο με τίτλο i2i (Idea to Impact – «Από την Ιδέα στο Αποτέλεσμα»), στο πλαίσιο της πρωτοβουλίας HEI Initiative του Ευρωπαϊκού Ινστιτούτου Καινοτομίας και Τεχνολογίας (ΕΙΤ) που έχει σκοπό την ανάπτυξη του δυναμικού καινοτομίας και επιχειρηματικότητας των Ευρωπαϊκών Ιδρυμάτων Ανώτατης Εκπαίδευσης.  </a:t>
                      </a:r>
                    </a:p>
                    <a:p>
                      <a:pPr algn="just" rtl="0" fontAlgn="base"/>
                      <a:endParaRPr lang="el-GR" sz="1200" b="0" i="0" kern="1200">
                        <a:solidFill>
                          <a:schemeClr val="lt1"/>
                        </a:solidFill>
                        <a:effectLst/>
                        <a:latin typeface="+mn-lt"/>
                        <a:ea typeface="+mn-ea"/>
                        <a:cs typeface="+mn-cs"/>
                      </a:endParaRPr>
                    </a:p>
                    <a:p>
                      <a:pPr algn="just" rtl="0" fontAlgn="base"/>
                      <a:r>
                        <a:rPr lang="el-GR" sz="1200" b="0" i="0" kern="1200">
                          <a:solidFill>
                            <a:schemeClr val="lt1"/>
                          </a:solidFill>
                          <a:effectLst/>
                          <a:latin typeface="+mn-lt"/>
                          <a:ea typeface="+mn-ea"/>
                          <a:cs typeface="+mn-cs"/>
                        </a:rPr>
                        <a:t>Το Πανεπιστήμιο Θεσσαλίας θα συνεργαστεί με το National University of Ireland Galway (Ιρλανδία-επικεφαλής του έργου) Comenius University in Bratislava (Σλοβακία), Medical University of Plovdiv (Βουλγαρία), University of the Basque Country (Ισπανία), WestBiC(Ιρλανδία), GIS – Transfer Center Foundation (Βουλγαρία) και  Galway City Innovation District (Ιρλανδία). </a:t>
                      </a:r>
                    </a:p>
                    <a:p>
                      <a:pPr algn="just" rtl="0" fontAlgn="base"/>
                      <a:endParaRPr lang="el-GR" sz="1200" b="0" i="0" kern="1200">
                        <a:solidFill>
                          <a:schemeClr val="lt1"/>
                        </a:solidFill>
                        <a:effectLst/>
                        <a:latin typeface="+mn-lt"/>
                        <a:ea typeface="+mn-ea"/>
                        <a:cs typeface="+mn-cs"/>
                      </a:endParaRPr>
                    </a:p>
                    <a:p>
                      <a:pPr algn="just" rtl="0" fontAlgn="base"/>
                      <a:r>
                        <a:rPr lang="el-GR" sz="1200" b="0" i="0" kern="1200">
                          <a:solidFill>
                            <a:schemeClr val="lt1"/>
                          </a:solidFill>
                          <a:effectLst/>
                          <a:latin typeface="+mn-lt"/>
                          <a:ea typeface="+mn-ea"/>
                          <a:cs typeface="+mn-cs"/>
                        </a:rPr>
                        <a:t>Το έργο στοχεύει στη διεύρυνση και ενίσχυση του οικοσυστήματος καινοτόμου επιχειρηματικότητας γύρω από τα ακαδημαϊκά ιδρύματα και τη μεταξύ τους δικτύωση. Συνολικά θα εκπαιδευτούν, σε διάστημα δύο ετών, περισσότεροι από 800 φοιτητές και φοιτήτριες και 300 μέλη του ακαδημαϊκού και διοικητικού προσωπικού ώστε να διευρύνουν την οπτική τους πέρα από τα όρια της εξειδίκευσής τους και να αναπτύξουν καινοτόμο νοοτροπία και ικανότητες.  </a:t>
                      </a:r>
                    </a:p>
                    <a:p>
                      <a:pPr algn="just" rtl="0" fontAlgn="base"/>
                      <a:endParaRPr lang="el-GR" sz="1100" b="0" i="0" kern="1200">
                        <a:solidFill>
                          <a:schemeClr val="bg1"/>
                        </a:solidFill>
                        <a:effectLst/>
                        <a:latin typeface="+mn-lt"/>
                        <a:ea typeface="+mn-ea"/>
                        <a:cs typeface="+mn-cs"/>
                      </a:endParaRPr>
                    </a:p>
                    <a:p>
                      <a:pPr algn="just" rtl="0" fontAlgn="base"/>
                      <a:endParaRPr lang="en-US" sz="1200" b="0" i="0" kern="1200" baseline="0">
                        <a:solidFill>
                          <a:schemeClr val="bg1"/>
                        </a:solidFill>
                        <a:effectLst/>
                        <a:latin typeface="+mn-lt"/>
                        <a:ea typeface="+mn-ea"/>
                        <a:cs typeface="+mn-cs"/>
                      </a:endParaRPr>
                    </a:p>
                    <a:p>
                      <a:pPr algn="ctr">
                        <a:lnSpc>
                          <a:spcPct val="107000"/>
                        </a:lnSpc>
                        <a:spcAft>
                          <a:spcPts val="800"/>
                        </a:spcAft>
                      </a:pPr>
                      <a:endParaRPr lang="en-IE" sz="1200" b="0">
                        <a:solidFill>
                          <a:schemeClr val="tx1"/>
                        </a:solidFill>
                        <a:effectLst/>
                        <a:latin typeface="Helvetica"/>
                        <a:ea typeface="Calibri" panose="020F0502020204030204" pitchFamily="34" charset="0"/>
                        <a:cs typeface="Times New Roman"/>
                      </a:endParaRPr>
                    </a:p>
                  </a:txBody>
                  <a:tcPr marL="36195"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047231032"/>
                  </a:ext>
                </a:extLst>
              </a:tr>
              <a:tr h="450551">
                <a:tc>
                  <a:txBody>
                    <a:bodyPr/>
                    <a:lstStyle/>
                    <a:p>
                      <a:pPr marL="285750" indent="-285750">
                        <a:lnSpc>
                          <a:spcPct val="107000"/>
                        </a:lnSpc>
                        <a:spcAft>
                          <a:spcPts val="800"/>
                        </a:spcAft>
                        <a:buFontTx/>
                        <a:buChar char="-"/>
                      </a:pPr>
                      <a:endParaRPr lang="en-IE" sz="1200" b="0">
                        <a:solidFill>
                          <a:schemeClr val="bg1"/>
                        </a:solidFill>
                        <a:effectLst/>
                        <a:latin typeface="Helvetica" pitchFamily="2" charset="0"/>
                        <a:ea typeface="Calibri" panose="020F0502020204030204" pitchFamily="34" charset="0"/>
                        <a:cs typeface="Times New Roman" panose="02020603050405020304" pitchFamily="18" charset="0"/>
                      </a:endParaRPr>
                    </a:p>
                  </a:txBody>
                  <a:tcPr marL="36195"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724045317"/>
                  </a:ext>
                </a:extLst>
              </a:tr>
            </a:tbl>
          </a:graphicData>
        </a:graphic>
      </p:graphicFrame>
      <p:sp>
        <p:nvSpPr>
          <p:cNvPr id="4" name="Rectangle 3">
            <a:extLst>
              <a:ext uri="{FF2B5EF4-FFF2-40B4-BE49-F238E27FC236}">
                <a16:creationId xmlns:a16="http://schemas.microsoft.com/office/drawing/2014/main" id="{0329F8C1-7AEF-A746-B54D-8E75F742BBEA}"/>
              </a:ext>
            </a:extLst>
          </p:cNvPr>
          <p:cNvSpPr/>
          <p:nvPr/>
        </p:nvSpPr>
        <p:spPr>
          <a:xfrm>
            <a:off x="6323266" y="1120676"/>
            <a:ext cx="5394601" cy="6093976"/>
          </a:xfrm>
          <a:prstGeom prst="rect">
            <a:avLst/>
          </a:prstGeom>
        </p:spPr>
        <p:txBody>
          <a:bodyPr wrap="square" lIns="91440" tIns="45720" rIns="91440" bIns="45720" anchor="t">
            <a:spAutoFit/>
          </a:bodyPr>
          <a:lstStyle/>
          <a:p>
            <a:pPr algn="ctr" rtl="0" fontAlgn="base"/>
            <a:r>
              <a:rPr lang="el-GR" sz="1400" b="1" i="0" u="none" strike="noStrike" dirty="0">
                <a:solidFill>
                  <a:srgbClr val="000000"/>
                </a:solidFill>
                <a:effectLst/>
                <a:latin typeface="Calibri"/>
                <a:cs typeface="Calibri"/>
              </a:rPr>
              <a:t>ΠΡΟΣΚΛΗΣΗ</a:t>
            </a:r>
            <a:r>
              <a:rPr lang="en-US" sz="1400" b="0" i="0" dirty="0">
                <a:solidFill>
                  <a:srgbClr val="000000"/>
                </a:solidFill>
                <a:effectLst/>
                <a:latin typeface="Calibri"/>
                <a:cs typeface="Calibri"/>
              </a:rPr>
              <a:t>​</a:t>
            </a:r>
          </a:p>
          <a:p>
            <a:pPr algn="just" rtl="0" fontAlgn="base"/>
            <a:r>
              <a:rPr lang="el-GR" sz="1400" b="0" i="0" dirty="0">
                <a:solidFill>
                  <a:srgbClr val="000000"/>
                </a:solidFill>
                <a:effectLst/>
                <a:latin typeface="Calibri"/>
                <a:cs typeface="Calibri"/>
              </a:rPr>
              <a:t>​</a:t>
            </a:r>
          </a:p>
          <a:p>
            <a:pPr algn="ctr" fontAlgn="base"/>
            <a:r>
              <a:rPr lang="el-GR" sz="1200" b="1" i="0" u="none" strike="noStrike" dirty="0" smtClean="0">
                <a:solidFill>
                  <a:srgbClr val="000000"/>
                </a:solidFill>
                <a:effectLst/>
                <a:latin typeface="Calibri"/>
                <a:cs typeface="Calibri"/>
              </a:rPr>
              <a:t> </a:t>
            </a:r>
            <a:r>
              <a:rPr lang="el-GR" sz="1200" b="1" i="0" u="none" strike="noStrike" dirty="0">
                <a:solidFill>
                  <a:srgbClr val="000000"/>
                </a:solidFill>
                <a:effectLst/>
                <a:latin typeface="Calibri"/>
                <a:cs typeface="Calibri"/>
              </a:rPr>
              <a:t>σε μέλη ΔΕΠ, ΕΔΙΠ, ερευνητικό και διοικητικό προσωπικό του ΠΘ για συμμετοχή στο πιλοτικό εκπαιδευτικό πρόγραμμα “</a:t>
            </a:r>
            <a:r>
              <a:rPr lang="el-GR" sz="1200" b="1" i="0" u="none" strike="noStrike" dirty="0" err="1">
                <a:solidFill>
                  <a:srgbClr val="FF0000"/>
                </a:solidFill>
                <a:effectLst/>
                <a:latin typeface="Calibri"/>
                <a:cs typeface="Calibri"/>
              </a:rPr>
              <a:t>Staff</a:t>
            </a:r>
            <a:r>
              <a:rPr lang="el-GR" sz="1200" b="1" i="0" u="none" strike="noStrike" dirty="0">
                <a:solidFill>
                  <a:srgbClr val="FF0000"/>
                </a:solidFill>
                <a:effectLst/>
                <a:latin typeface="Calibri"/>
                <a:cs typeface="Calibri"/>
              </a:rPr>
              <a:t> </a:t>
            </a:r>
            <a:r>
              <a:rPr lang="el-GR" sz="1200" b="1" i="0" u="none" strike="noStrike" dirty="0" err="1">
                <a:solidFill>
                  <a:srgbClr val="FF0000"/>
                </a:solidFill>
                <a:effectLst/>
                <a:latin typeface="Calibri"/>
                <a:cs typeface="Calibri"/>
              </a:rPr>
              <a:t>Entrepreneurial</a:t>
            </a:r>
            <a:r>
              <a:rPr lang="el-GR" sz="1200" b="1" i="0" u="none" strike="noStrike" dirty="0">
                <a:solidFill>
                  <a:srgbClr val="FF0000"/>
                </a:solidFill>
                <a:effectLst/>
                <a:latin typeface="Calibri"/>
                <a:cs typeface="Calibri"/>
              </a:rPr>
              <a:t> </a:t>
            </a:r>
            <a:r>
              <a:rPr lang="el-GR" sz="1200" b="1" i="0" u="none" strike="noStrike" dirty="0" err="1">
                <a:solidFill>
                  <a:srgbClr val="FF0000"/>
                </a:solidFill>
                <a:effectLst/>
                <a:latin typeface="Calibri"/>
                <a:cs typeface="Calibri"/>
              </a:rPr>
              <a:t>Training</a:t>
            </a:r>
            <a:r>
              <a:rPr lang="el-GR" sz="1200" b="1" i="0" u="none" strike="noStrike" dirty="0">
                <a:solidFill>
                  <a:srgbClr val="FF0000"/>
                </a:solidFill>
                <a:effectLst/>
                <a:latin typeface="Calibri"/>
                <a:cs typeface="Calibri"/>
              </a:rPr>
              <a:t> Programme”</a:t>
            </a:r>
            <a:r>
              <a:rPr lang="en-US" sz="1200" b="1" i="0" u="none" strike="noStrike" dirty="0">
                <a:solidFill>
                  <a:srgbClr val="000000"/>
                </a:solidFill>
                <a:effectLst/>
                <a:latin typeface="Calibri"/>
                <a:cs typeface="Calibri"/>
              </a:rPr>
              <a:t> </a:t>
            </a:r>
            <a:r>
              <a:rPr lang="el-GR" sz="1200" i="0" u="none" strike="noStrike" dirty="0">
                <a:solidFill>
                  <a:srgbClr val="000000"/>
                </a:solidFill>
                <a:effectLst/>
                <a:latin typeface="Calibri"/>
                <a:cs typeface="Calibri"/>
              </a:rPr>
              <a:t>του έργου </a:t>
            </a:r>
            <a:r>
              <a:rPr lang="el-GR" sz="1200" b="1" i="0" u="none" strike="noStrike" dirty="0">
                <a:solidFill>
                  <a:srgbClr val="000000"/>
                </a:solidFill>
                <a:effectLst/>
                <a:latin typeface="Calibri"/>
                <a:cs typeface="Calibri"/>
              </a:rPr>
              <a:t>“i2i” </a:t>
            </a:r>
            <a:r>
              <a:rPr lang="el-GR" sz="1200" i="0" u="none" strike="noStrike" dirty="0">
                <a:solidFill>
                  <a:srgbClr val="000000"/>
                </a:solidFill>
                <a:effectLst/>
                <a:latin typeface="Calibri"/>
                <a:cs typeface="Calibri"/>
              </a:rPr>
              <a:t>(“</a:t>
            </a:r>
            <a:r>
              <a:rPr lang="el-GR" sz="1200" i="0" u="none" strike="noStrike" dirty="0" err="1">
                <a:solidFill>
                  <a:srgbClr val="000000"/>
                </a:solidFill>
                <a:effectLst/>
                <a:latin typeface="Calibri"/>
                <a:cs typeface="Calibri"/>
              </a:rPr>
              <a:t>idea</a:t>
            </a:r>
            <a:r>
              <a:rPr lang="el-GR" sz="1200" i="0" u="none" strike="noStrike" dirty="0">
                <a:solidFill>
                  <a:srgbClr val="000000"/>
                </a:solidFill>
                <a:effectLst/>
                <a:latin typeface="Calibri"/>
                <a:cs typeface="Calibri"/>
              </a:rPr>
              <a:t> </a:t>
            </a:r>
            <a:r>
              <a:rPr lang="el-GR" sz="1200" i="0" u="none" strike="noStrike" dirty="0" err="1">
                <a:solidFill>
                  <a:srgbClr val="000000"/>
                </a:solidFill>
                <a:effectLst/>
                <a:latin typeface="Calibri"/>
                <a:cs typeface="Calibri"/>
              </a:rPr>
              <a:t>to</a:t>
            </a:r>
            <a:r>
              <a:rPr lang="el-GR" sz="1200" i="0" u="none" strike="noStrike" dirty="0">
                <a:solidFill>
                  <a:srgbClr val="000000"/>
                </a:solidFill>
                <a:effectLst/>
                <a:latin typeface="Calibri"/>
                <a:cs typeface="Calibri"/>
              </a:rPr>
              <a:t> </a:t>
            </a:r>
            <a:r>
              <a:rPr lang="el-GR" sz="1200" i="0" u="none" strike="noStrike" dirty="0" err="1">
                <a:solidFill>
                  <a:srgbClr val="000000"/>
                </a:solidFill>
                <a:effectLst/>
                <a:latin typeface="Calibri"/>
                <a:cs typeface="Calibri"/>
              </a:rPr>
              <a:t>impact</a:t>
            </a:r>
            <a:r>
              <a:rPr lang="el-GR" sz="1200" i="0" u="none" strike="noStrike" dirty="0">
                <a:solidFill>
                  <a:srgbClr val="000000"/>
                </a:solidFill>
                <a:effectLst/>
                <a:latin typeface="Calibri"/>
                <a:cs typeface="Calibri"/>
              </a:rPr>
              <a:t>”).</a:t>
            </a:r>
            <a:r>
              <a:rPr lang="el-GR" sz="1200" dirty="0">
                <a:solidFill>
                  <a:srgbClr val="000000"/>
                </a:solidFill>
                <a:latin typeface="Calibri"/>
                <a:cs typeface="Calibri"/>
              </a:rPr>
              <a:t> </a:t>
            </a:r>
          </a:p>
          <a:p>
            <a:pPr algn="ctr" fontAlgn="base"/>
            <a:endParaRPr lang="el-GR" sz="1200" b="1" dirty="0">
              <a:solidFill>
                <a:srgbClr val="000000"/>
              </a:solidFill>
              <a:latin typeface="Calibri" panose="020F0502020204030204" pitchFamily="34" charset="0"/>
              <a:cs typeface="Calibri" panose="020F0502020204030204" pitchFamily="34" charset="0"/>
            </a:endParaRPr>
          </a:p>
          <a:p>
            <a:pPr algn="ctr" rtl="0" fontAlgn="base"/>
            <a:r>
              <a:rPr lang="el-GR" sz="1200" dirty="0">
                <a:solidFill>
                  <a:srgbClr val="000000"/>
                </a:solidFill>
                <a:latin typeface="Calibri"/>
                <a:cs typeface="Calibri"/>
              </a:rPr>
              <a:t>Σκοπός του προγράμματος είναι να αναπτύξει:  </a:t>
            </a:r>
            <a:endParaRPr lang="el-GR" sz="1200" i="0" u="none" strike="noStrike" dirty="0">
              <a:solidFill>
                <a:srgbClr val="000000"/>
              </a:solidFill>
              <a:effectLst/>
              <a:latin typeface="Calibri" panose="020F0502020204030204" pitchFamily="34" charset="0"/>
              <a:cs typeface="Calibri"/>
            </a:endParaRPr>
          </a:p>
          <a:p>
            <a:pPr algn="just" rtl="0" fontAlgn="base"/>
            <a:endParaRPr lang="el-GR" sz="1200" i="0" u="none" strike="noStrike" dirty="0">
              <a:solidFill>
                <a:srgbClr val="000000"/>
              </a:solidFill>
              <a:effectLst/>
              <a:latin typeface="Calibri" panose="020F0502020204030204" pitchFamily="34" charset="0"/>
            </a:endParaRPr>
          </a:p>
          <a:p>
            <a:pPr marL="171450" indent="-171450" algn="just" fontAlgn="base">
              <a:buFont typeface="Arial" panose="020B0604020202020204" pitchFamily="34" charset="0"/>
              <a:buChar char="•"/>
            </a:pPr>
            <a:r>
              <a:rPr lang="el-GR" sz="1200" i="0" u="none" strike="noStrike" dirty="0">
                <a:solidFill>
                  <a:srgbClr val="000000"/>
                </a:solidFill>
                <a:effectLst/>
                <a:latin typeface="Calibri"/>
                <a:cs typeface="Calibri"/>
              </a:rPr>
              <a:t>την καινοτομία και την επιχειρηματική τους γνώση και κατανόησή τους</a:t>
            </a:r>
            <a:r>
              <a:rPr lang="el-GR" sz="1200" dirty="0">
                <a:solidFill>
                  <a:srgbClr val="000000"/>
                </a:solidFill>
                <a:latin typeface="Calibri"/>
                <a:cs typeface="Calibri"/>
              </a:rPr>
              <a:t>  </a:t>
            </a:r>
            <a:endParaRPr lang="el-GR" sz="1200" i="0" u="none" strike="noStrike" dirty="0">
              <a:solidFill>
                <a:srgbClr val="000000"/>
              </a:solidFill>
              <a:effectLst/>
              <a:latin typeface="Calibri" panose="020F0502020204030204" pitchFamily="34" charset="0"/>
              <a:cs typeface="Calibri"/>
            </a:endParaRPr>
          </a:p>
          <a:p>
            <a:pPr algn="just" rtl="0" fontAlgn="base"/>
            <a:endParaRPr lang="el-GR" sz="1200" i="0" u="none" strike="noStrike" dirty="0">
              <a:solidFill>
                <a:srgbClr val="000000"/>
              </a:solidFill>
              <a:effectLst/>
              <a:latin typeface="Calibri" panose="020F0502020204030204" pitchFamily="34" charset="0"/>
            </a:endParaRPr>
          </a:p>
          <a:p>
            <a:pPr marL="171450" indent="-171450" algn="just" fontAlgn="base">
              <a:buFont typeface="Arial" panose="020B0604020202020204" pitchFamily="34" charset="0"/>
              <a:buChar char="•"/>
            </a:pPr>
            <a:r>
              <a:rPr lang="el-GR" sz="1200" i="0" u="none" strike="noStrike" dirty="0">
                <a:solidFill>
                  <a:srgbClr val="000000"/>
                </a:solidFill>
                <a:effectLst/>
                <a:latin typeface="Calibri"/>
                <a:cs typeface="Calibri"/>
              </a:rPr>
              <a:t>τις δεξιότητές τους σχετικά με την εισαγωγή της καινοτομίας και της επιχειρηματικότητας στο πρόγραμμα σπουδών και την υποστήριξη του προσωπικού για την ανάπτυξη αυτών των προσεγγίσεων</a:t>
            </a:r>
            <a:r>
              <a:rPr lang="el-GR" sz="1200" dirty="0">
                <a:solidFill>
                  <a:srgbClr val="000000"/>
                </a:solidFill>
                <a:latin typeface="Calibri"/>
                <a:cs typeface="Calibri"/>
              </a:rPr>
              <a:t> </a:t>
            </a:r>
            <a:endParaRPr lang="en-US" sz="1200" dirty="0">
              <a:solidFill>
                <a:srgbClr val="000000"/>
              </a:solidFill>
              <a:latin typeface="Calibri" panose="020F0502020204030204" pitchFamily="34" charset="0"/>
            </a:endParaRPr>
          </a:p>
          <a:p>
            <a:pPr marL="171450" indent="-171450" algn="just" rtl="0" fontAlgn="base">
              <a:buFont typeface="Arial" panose="020B0604020202020204" pitchFamily="34" charset="0"/>
              <a:buChar char="•"/>
            </a:pPr>
            <a:endParaRPr lang="en-US" sz="1200" i="0" u="none" strike="noStrike" dirty="0">
              <a:solidFill>
                <a:srgbClr val="000000"/>
              </a:solidFill>
              <a:effectLst/>
              <a:latin typeface="Calibri" panose="020F0502020204030204" pitchFamily="34" charset="0"/>
            </a:endParaRPr>
          </a:p>
          <a:p>
            <a:pPr algn="just" fontAlgn="base"/>
            <a:r>
              <a:rPr lang="el-GR" sz="1200" i="0" u="none" strike="noStrike" dirty="0">
                <a:solidFill>
                  <a:srgbClr val="000000"/>
                </a:solidFill>
                <a:effectLst/>
                <a:latin typeface="Calibri"/>
                <a:cs typeface="Calibri"/>
              </a:rPr>
              <a:t>Το πρόγραμμα θα πραγματοποιηθεί διαδικτυακά στις </a:t>
            </a:r>
            <a:r>
              <a:rPr lang="el-GR" sz="1200" b="1" i="0" u="none" strike="noStrike" dirty="0">
                <a:solidFill>
                  <a:srgbClr val="000000"/>
                </a:solidFill>
                <a:effectLst/>
                <a:latin typeface="Calibri"/>
                <a:cs typeface="Calibri"/>
              </a:rPr>
              <a:t>16 Δεκεμβρίου 2021,</a:t>
            </a:r>
            <a:r>
              <a:rPr lang="el-GR" sz="1200" b="1" dirty="0">
                <a:solidFill>
                  <a:srgbClr val="000000"/>
                </a:solidFill>
                <a:latin typeface="Calibri"/>
                <a:cs typeface="Calibri"/>
              </a:rPr>
              <a:t>  </a:t>
            </a:r>
            <a:r>
              <a:rPr lang="el-GR" sz="1200" b="1" i="0" u="none" strike="noStrike" dirty="0">
                <a:solidFill>
                  <a:srgbClr val="000000"/>
                </a:solidFill>
                <a:effectLst/>
                <a:latin typeface="Calibri"/>
                <a:cs typeface="Calibri"/>
              </a:rPr>
              <a:t>ώρες</a:t>
            </a:r>
            <a:r>
              <a:rPr lang="el-GR" sz="1200" b="1" dirty="0">
                <a:solidFill>
                  <a:srgbClr val="000000"/>
                </a:solidFill>
                <a:latin typeface="Calibri"/>
                <a:cs typeface="Calibri"/>
              </a:rPr>
              <a:t> </a:t>
            </a:r>
            <a:r>
              <a:rPr lang="el-GR" sz="1200" b="1" i="0" u="none" strike="noStrike" dirty="0">
                <a:solidFill>
                  <a:srgbClr val="000000"/>
                </a:solidFill>
                <a:effectLst/>
                <a:latin typeface="Calibri"/>
                <a:cs typeface="Calibri"/>
              </a:rPr>
              <a:t> </a:t>
            </a:r>
            <a:r>
              <a:rPr lang="el-GR" sz="1200" b="1" i="0" u="none" strike="noStrike" dirty="0" smtClean="0">
                <a:solidFill>
                  <a:srgbClr val="000000"/>
                </a:solidFill>
                <a:effectLst/>
                <a:latin typeface="Calibri"/>
                <a:cs typeface="Calibri"/>
              </a:rPr>
              <a:t>1</a:t>
            </a:r>
            <a:r>
              <a:rPr lang="en-US" sz="1200" b="1" i="0" u="none" strike="noStrike" smtClean="0">
                <a:solidFill>
                  <a:srgbClr val="000000"/>
                </a:solidFill>
                <a:effectLst/>
                <a:latin typeface="Calibri"/>
                <a:cs typeface="Calibri"/>
              </a:rPr>
              <a:t>2</a:t>
            </a:r>
            <a:r>
              <a:rPr lang="el-GR" sz="1200" b="1" i="0" u="none" strike="noStrike" smtClean="0">
                <a:solidFill>
                  <a:srgbClr val="000000"/>
                </a:solidFill>
                <a:effectLst/>
                <a:latin typeface="Calibri"/>
                <a:cs typeface="Calibri"/>
              </a:rPr>
              <a:t>.00 </a:t>
            </a:r>
            <a:r>
              <a:rPr lang="el-GR" sz="1200" b="1" i="0" u="none" strike="noStrike" dirty="0">
                <a:solidFill>
                  <a:srgbClr val="000000"/>
                </a:solidFill>
                <a:effectLst/>
                <a:latin typeface="Calibri"/>
                <a:cs typeface="Calibri"/>
              </a:rPr>
              <a:t>– 17.00</a:t>
            </a:r>
            <a:r>
              <a:rPr lang="el-GR" sz="1200" b="1" dirty="0">
                <a:solidFill>
                  <a:srgbClr val="000000"/>
                </a:solidFill>
                <a:latin typeface="Calibri"/>
                <a:cs typeface="Calibri"/>
              </a:rPr>
              <a:t> </a:t>
            </a:r>
            <a:endParaRPr lang="el-GR" sz="1200" b="1" dirty="0">
              <a:cs typeface="Calibri"/>
            </a:endParaRPr>
          </a:p>
          <a:p>
            <a:pPr algn="just" rtl="0" fontAlgn="base"/>
            <a:endParaRPr lang="el-GR" sz="1200" i="0" u="none" strike="noStrike" dirty="0">
              <a:solidFill>
                <a:srgbClr val="000000"/>
              </a:solidFill>
              <a:effectLst/>
              <a:latin typeface="Calibri" panose="020F0502020204030204" pitchFamily="34" charset="0"/>
            </a:endParaRPr>
          </a:p>
          <a:p>
            <a:pPr algn="ctr" fontAlgn="base"/>
            <a:r>
              <a:rPr lang="el-GR" sz="1200" i="0" u="none" strike="noStrike" dirty="0">
                <a:solidFill>
                  <a:srgbClr val="000000"/>
                </a:solidFill>
                <a:effectLst/>
                <a:latin typeface="Calibri"/>
                <a:cs typeface="Calibri"/>
              </a:rPr>
              <a:t>Δηλώστε συμμετοχή </a:t>
            </a:r>
            <a:r>
              <a:rPr lang="el-GR" sz="1200" i="0" u="none" strike="noStrike" dirty="0">
                <a:solidFill>
                  <a:srgbClr val="000000"/>
                </a:solidFill>
                <a:effectLst/>
                <a:latin typeface="Calibri"/>
                <a:cs typeface="Calibri"/>
                <a:hlinkClick r:id="rId3"/>
              </a:rPr>
              <a:t>εδώ</a:t>
            </a:r>
            <a:r>
              <a:rPr lang="el-GR" sz="1200" i="0" u="none" strike="noStrike" dirty="0">
                <a:solidFill>
                  <a:srgbClr val="000000"/>
                </a:solidFill>
                <a:effectLst/>
                <a:latin typeface="Calibri"/>
                <a:cs typeface="Calibri"/>
              </a:rPr>
              <a:t>.</a:t>
            </a:r>
            <a:r>
              <a:rPr lang="el-GR" sz="1200" dirty="0">
                <a:solidFill>
                  <a:srgbClr val="000000"/>
                </a:solidFill>
                <a:latin typeface="Calibri"/>
                <a:cs typeface="Calibri"/>
              </a:rPr>
              <a:t> </a:t>
            </a:r>
            <a:endParaRPr lang="en-US" sz="1200" i="0" u="none" strike="noStrike" dirty="0">
              <a:solidFill>
                <a:srgbClr val="000000"/>
              </a:solidFill>
              <a:effectLst/>
              <a:latin typeface="Calibri" panose="020F0502020204030204" pitchFamily="34" charset="0"/>
            </a:endParaRPr>
          </a:p>
          <a:p>
            <a:pPr algn="ctr" fontAlgn="base"/>
            <a:endParaRPr lang="en-IE" sz="1200" dirty="0">
              <a:latin typeface="Helvetica Light" panose="020B0403020202020204" pitchFamily="34" charset="0"/>
              <a:ea typeface="Calibri" panose="020F0502020204030204" pitchFamily="34" charset="0"/>
              <a:cs typeface="Calibri" panose="020F0502020204030204" pitchFamily="34" charset="0"/>
            </a:endParaRPr>
          </a:p>
          <a:p>
            <a:pPr algn="just" rtl="0" fontAlgn="base"/>
            <a:endParaRPr lang="el-GR" sz="1200" i="0" u="none" strike="noStrike" dirty="0">
              <a:solidFill>
                <a:srgbClr val="000000"/>
              </a:solidFill>
              <a:effectLst/>
              <a:latin typeface="Calibri" panose="020F0502020204030204" pitchFamily="34" charset="0"/>
            </a:endParaRPr>
          </a:p>
          <a:p>
            <a:pPr algn="just" fontAlgn="base"/>
            <a:r>
              <a:rPr lang="el-GR" sz="1200" i="0" u="none" strike="noStrike" dirty="0">
                <a:solidFill>
                  <a:srgbClr val="000000"/>
                </a:solidFill>
                <a:effectLst/>
                <a:latin typeface="Calibri"/>
                <a:cs typeface="Calibri"/>
              </a:rPr>
              <a:t>Οι θεματικές ενότητες του πιλοτικού προγράμματος περιλαμβάνουν:</a:t>
            </a:r>
            <a:r>
              <a:rPr lang="el-GR" sz="1200" dirty="0">
                <a:solidFill>
                  <a:srgbClr val="000000"/>
                </a:solidFill>
                <a:latin typeface="Calibri"/>
                <a:cs typeface="Calibri"/>
              </a:rPr>
              <a:t> </a:t>
            </a:r>
            <a:endParaRPr lang="el-GR" sz="1200" i="0" u="none" strike="noStrike" dirty="0">
              <a:solidFill>
                <a:srgbClr val="000000"/>
              </a:solidFill>
              <a:effectLst/>
              <a:latin typeface="Calibri" panose="020F0502020204030204" pitchFamily="34" charset="0"/>
              <a:cs typeface="Calibri"/>
            </a:endParaRPr>
          </a:p>
          <a:p>
            <a:pPr algn="just" rtl="0" fontAlgn="base"/>
            <a:endParaRPr lang="el-GR" sz="1200" i="0" u="none" strike="noStrike" dirty="0">
              <a:solidFill>
                <a:srgbClr val="000000"/>
              </a:solidFill>
              <a:effectLst/>
              <a:latin typeface="Calibri" panose="020F0502020204030204" pitchFamily="34" charset="0"/>
            </a:endParaRPr>
          </a:p>
          <a:p>
            <a:pPr marL="171450" indent="-171450" algn="just" fontAlgn="base">
              <a:buFont typeface="Arial" panose="020B0604020202020204" pitchFamily="34" charset="0"/>
              <a:buChar char="•"/>
            </a:pPr>
            <a:r>
              <a:rPr lang="el-GR" sz="1200" i="0" u="none" strike="noStrike" dirty="0">
                <a:solidFill>
                  <a:srgbClr val="000000"/>
                </a:solidFill>
                <a:effectLst/>
                <a:latin typeface="Calibri"/>
                <a:cs typeface="Calibri"/>
              </a:rPr>
              <a:t>Ακαδημαϊκή Καινοτομία και Επιχειρηματικότητα</a:t>
            </a:r>
            <a:r>
              <a:rPr lang="el-GR" sz="1200" dirty="0">
                <a:solidFill>
                  <a:srgbClr val="000000"/>
                </a:solidFill>
                <a:latin typeface="Calibri"/>
                <a:cs typeface="Calibri"/>
              </a:rPr>
              <a:t> </a:t>
            </a:r>
            <a:endParaRPr lang="el-GR" sz="1200" i="0" u="none" strike="noStrike" dirty="0">
              <a:solidFill>
                <a:srgbClr val="000000"/>
              </a:solidFill>
              <a:effectLst/>
              <a:latin typeface="Calibri" panose="020F0502020204030204" pitchFamily="34" charset="0"/>
              <a:cs typeface="Calibri"/>
            </a:endParaRPr>
          </a:p>
          <a:p>
            <a:pPr marL="171450" indent="-171450" algn="just" fontAlgn="base">
              <a:buFont typeface="Arial" panose="020B0604020202020204" pitchFamily="34" charset="0"/>
              <a:buChar char="•"/>
            </a:pPr>
            <a:r>
              <a:rPr lang="el-GR" sz="1200" i="0" u="none" strike="noStrike" dirty="0">
                <a:solidFill>
                  <a:srgbClr val="000000"/>
                </a:solidFill>
                <a:effectLst/>
                <a:latin typeface="Calibri"/>
                <a:cs typeface="Calibri"/>
              </a:rPr>
              <a:t>Αξιολόγηση τεχνολογίας (</a:t>
            </a:r>
            <a:r>
              <a:rPr lang="el-GR" sz="1200" i="0" u="none" strike="noStrike" dirty="0" err="1">
                <a:solidFill>
                  <a:srgbClr val="000000"/>
                </a:solidFill>
                <a:effectLst/>
                <a:latin typeface="Calibri"/>
                <a:cs typeface="Calibri"/>
              </a:rPr>
              <a:t>Technology</a:t>
            </a:r>
            <a:r>
              <a:rPr lang="el-GR" sz="1200" i="0" u="none" strike="noStrike" dirty="0">
                <a:solidFill>
                  <a:srgbClr val="000000"/>
                </a:solidFill>
                <a:effectLst/>
                <a:latin typeface="Calibri"/>
                <a:cs typeface="Calibri"/>
              </a:rPr>
              <a:t> </a:t>
            </a:r>
            <a:r>
              <a:rPr lang="el-GR" sz="1200" i="0" u="none" strike="noStrike" dirty="0" err="1">
                <a:solidFill>
                  <a:srgbClr val="000000"/>
                </a:solidFill>
                <a:effectLst/>
                <a:latin typeface="Calibri"/>
                <a:cs typeface="Calibri"/>
              </a:rPr>
              <a:t>Assessment</a:t>
            </a:r>
            <a:r>
              <a:rPr lang="el-GR" sz="1200" i="0" u="none" strike="noStrike" dirty="0">
                <a:solidFill>
                  <a:srgbClr val="000000"/>
                </a:solidFill>
                <a:effectLst/>
                <a:latin typeface="Calibri"/>
                <a:cs typeface="Calibri"/>
              </a:rPr>
              <a:t>)</a:t>
            </a:r>
            <a:r>
              <a:rPr lang="el-GR" sz="1200" dirty="0">
                <a:solidFill>
                  <a:srgbClr val="000000"/>
                </a:solidFill>
                <a:latin typeface="Calibri"/>
                <a:cs typeface="Calibri"/>
              </a:rPr>
              <a:t> </a:t>
            </a:r>
            <a:endParaRPr lang="el-GR" sz="1200" i="0" u="none" strike="noStrike" dirty="0">
              <a:solidFill>
                <a:srgbClr val="000000"/>
              </a:solidFill>
              <a:effectLst/>
              <a:latin typeface="Calibri" panose="020F0502020204030204" pitchFamily="34" charset="0"/>
              <a:cs typeface="Calibri"/>
            </a:endParaRPr>
          </a:p>
          <a:p>
            <a:pPr marL="171450" indent="-171450" algn="just" rtl="0" fontAlgn="base">
              <a:buFont typeface="Arial" panose="020B0604020202020204" pitchFamily="34" charset="0"/>
              <a:buChar char="•"/>
            </a:pPr>
            <a:r>
              <a:rPr lang="el-GR" sz="1200" i="0" u="none" strike="noStrike" dirty="0">
                <a:solidFill>
                  <a:srgbClr val="000000"/>
                </a:solidFill>
                <a:effectLst/>
                <a:latin typeface="Calibri"/>
                <a:cs typeface="Calibri"/>
              </a:rPr>
              <a:t>Στρατηγική Μάρκετινγκ / Εμπορική Στρατηγική </a:t>
            </a:r>
            <a:r>
              <a:rPr lang="el-GR" sz="1200" i="0" u="none" strike="noStrike" dirty="0" err="1">
                <a:solidFill>
                  <a:srgbClr val="000000"/>
                </a:solidFill>
                <a:effectLst/>
                <a:latin typeface="Calibri"/>
                <a:cs typeface="Calibri"/>
              </a:rPr>
              <a:t>Commercialization</a:t>
            </a:r>
            <a:r>
              <a:rPr lang="el-GR" sz="1200" i="0" u="none" strike="noStrike" dirty="0">
                <a:solidFill>
                  <a:srgbClr val="000000"/>
                </a:solidFill>
                <a:effectLst/>
                <a:latin typeface="Calibri"/>
                <a:cs typeface="Calibri"/>
              </a:rPr>
              <a:t> </a:t>
            </a:r>
            <a:r>
              <a:rPr lang="el-GR" sz="1200" i="0" u="none" strike="noStrike" dirty="0" err="1">
                <a:solidFill>
                  <a:srgbClr val="000000"/>
                </a:solidFill>
                <a:effectLst/>
                <a:latin typeface="Calibri"/>
                <a:cs typeface="Calibri"/>
              </a:rPr>
              <a:t>strategy</a:t>
            </a:r>
          </a:p>
          <a:p>
            <a:pPr marL="171450" indent="-171450" algn="just" fontAlgn="base">
              <a:buFont typeface="Arial" panose="020B0604020202020204" pitchFamily="34" charset="0"/>
              <a:buChar char="•"/>
            </a:pPr>
            <a:r>
              <a:rPr lang="el-GR" sz="1200" i="0" u="none" strike="noStrike" dirty="0">
                <a:solidFill>
                  <a:srgbClr val="000000"/>
                </a:solidFill>
                <a:effectLst/>
                <a:latin typeface="Calibri"/>
                <a:cs typeface="Calibri"/>
              </a:rPr>
              <a:t>Στρατηγική Διαχείρισης Πνευματικής Ιδιοκτησίας (IP </a:t>
            </a:r>
            <a:r>
              <a:rPr lang="el-GR" sz="1200" i="0" u="none" strike="noStrike" dirty="0" err="1">
                <a:solidFill>
                  <a:srgbClr val="000000"/>
                </a:solidFill>
                <a:effectLst/>
                <a:latin typeface="Calibri"/>
                <a:cs typeface="Calibri"/>
              </a:rPr>
              <a:t>Strategy</a:t>
            </a:r>
            <a:r>
              <a:rPr lang="el-GR" sz="1200" i="0" u="none" strike="noStrike" dirty="0">
                <a:solidFill>
                  <a:srgbClr val="000000"/>
                </a:solidFill>
                <a:effectLst/>
                <a:latin typeface="Calibri"/>
                <a:cs typeface="Calibri"/>
              </a:rPr>
              <a:t>)</a:t>
            </a:r>
            <a:r>
              <a:rPr lang="el-GR" sz="1200" dirty="0">
                <a:solidFill>
                  <a:srgbClr val="000000"/>
                </a:solidFill>
                <a:latin typeface="Calibri"/>
                <a:cs typeface="Calibri"/>
              </a:rPr>
              <a:t> </a:t>
            </a:r>
            <a:endParaRPr lang="el-GR" sz="1200" i="0" u="none" strike="noStrike" dirty="0">
              <a:solidFill>
                <a:srgbClr val="000000"/>
              </a:solidFill>
              <a:effectLst/>
              <a:latin typeface="Calibri" panose="020F0502020204030204" pitchFamily="34" charset="0"/>
              <a:cs typeface="Calibri"/>
            </a:endParaRPr>
          </a:p>
          <a:p>
            <a:pPr marL="171450" indent="-171450" algn="just" fontAlgn="base">
              <a:buFont typeface="Arial" panose="020B0604020202020204" pitchFamily="34" charset="0"/>
              <a:buChar char="•"/>
            </a:pPr>
            <a:r>
              <a:rPr lang="el-GR" sz="1200" i="0" u="none" strike="noStrike" dirty="0">
                <a:solidFill>
                  <a:srgbClr val="000000"/>
                </a:solidFill>
                <a:effectLst/>
                <a:latin typeface="Calibri"/>
                <a:cs typeface="Calibri"/>
              </a:rPr>
              <a:t>Διαδικασία μεταφοράς τεχνολογίας (</a:t>
            </a:r>
            <a:r>
              <a:rPr lang="el-GR" sz="1200" i="0" u="none" strike="noStrike" dirty="0" err="1">
                <a:solidFill>
                  <a:srgbClr val="000000"/>
                </a:solidFill>
                <a:effectLst/>
                <a:latin typeface="Calibri"/>
                <a:cs typeface="Calibri"/>
              </a:rPr>
              <a:t>Technology</a:t>
            </a:r>
            <a:r>
              <a:rPr lang="el-GR" sz="1200" i="0" u="none" strike="noStrike" dirty="0">
                <a:solidFill>
                  <a:srgbClr val="000000"/>
                </a:solidFill>
                <a:effectLst/>
                <a:latin typeface="Calibri"/>
                <a:cs typeface="Calibri"/>
              </a:rPr>
              <a:t> </a:t>
            </a:r>
            <a:r>
              <a:rPr lang="el-GR" sz="1200" i="0" u="none" strike="noStrike" dirty="0" err="1">
                <a:solidFill>
                  <a:srgbClr val="000000"/>
                </a:solidFill>
                <a:effectLst/>
                <a:latin typeface="Calibri"/>
                <a:cs typeface="Calibri"/>
              </a:rPr>
              <a:t>transfer</a:t>
            </a:r>
            <a:r>
              <a:rPr lang="el-GR" sz="1200" i="0" u="none" strike="noStrike" dirty="0">
                <a:solidFill>
                  <a:srgbClr val="000000"/>
                </a:solidFill>
                <a:effectLst/>
                <a:latin typeface="Calibri"/>
                <a:cs typeface="Calibri"/>
              </a:rPr>
              <a:t> </a:t>
            </a:r>
            <a:r>
              <a:rPr lang="el-GR" sz="1200" i="0" u="none" strike="noStrike" dirty="0" err="1">
                <a:solidFill>
                  <a:srgbClr val="000000"/>
                </a:solidFill>
                <a:effectLst/>
                <a:latin typeface="Calibri"/>
                <a:cs typeface="Calibri"/>
              </a:rPr>
              <a:t>process</a:t>
            </a:r>
            <a:r>
              <a:rPr lang="el-GR" sz="1200" i="0" u="none" strike="noStrike" dirty="0">
                <a:solidFill>
                  <a:srgbClr val="000000"/>
                </a:solidFill>
                <a:effectLst/>
                <a:latin typeface="Calibri"/>
                <a:cs typeface="Calibri"/>
              </a:rPr>
              <a:t>)</a:t>
            </a:r>
            <a:r>
              <a:rPr lang="el-GR" sz="1200" dirty="0">
                <a:solidFill>
                  <a:srgbClr val="000000"/>
                </a:solidFill>
                <a:latin typeface="Calibri"/>
                <a:cs typeface="Calibri"/>
              </a:rPr>
              <a:t> </a:t>
            </a:r>
            <a:endParaRPr lang="el-GR" sz="1200" i="0" u="none" strike="noStrike" dirty="0">
              <a:solidFill>
                <a:srgbClr val="000000"/>
              </a:solidFill>
              <a:effectLst/>
              <a:latin typeface="Calibri" panose="020F0502020204030204" pitchFamily="34" charset="0"/>
              <a:cs typeface="Calibri"/>
            </a:endParaRPr>
          </a:p>
          <a:p>
            <a:pPr marL="171450" indent="-171450" algn="just" fontAlgn="base">
              <a:buFont typeface="Arial" panose="020B0604020202020204" pitchFamily="34" charset="0"/>
              <a:buChar char="•"/>
            </a:pPr>
            <a:r>
              <a:rPr lang="el-GR" sz="1200" i="0" u="none" strike="noStrike" dirty="0">
                <a:solidFill>
                  <a:srgbClr val="000000"/>
                </a:solidFill>
                <a:effectLst/>
                <a:latin typeface="Calibri"/>
                <a:cs typeface="Calibri"/>
              </a:rPr>
              <a:t>Δημιουργία </a:t>
            </a:r>
            <a:r>
              <a:rPr lang="el-GR" sz="1200" i="0" u="none" strike="noStrike" dirty="0" err="1">
                <a:solidFill>
                  <a:srgbClr val="000000"/>
                </a:solidFill>
                <a:effectLst/>
                <a:latin typeface="Calibri"/>
                <a:cs typeface="Calibri"/>
              </a:rPr>
              <a:t>Start-up</a:t>
            </a:r>
            <a:r>
              <a:rPr lang="el-GR" sz="1200" i="0" u="none" strike="noStrike" dirty="0">
                <a:solidFill>
                  <a:srgbClr val="000000"/>
                </a:solidFill>
                <a:effectLst/>
                <a:latin typeface="Calibri"/>
                <a:cs typeface="Calibri"/>
              </a:rPr>
              <a:t>/</a:t>
            </a:r>
            <a:r>
              <a:rPr lang="el-GR" sz="1200" i="0" u="none" strike="noStrike" dirty="0" err="1">
                <a:solidFill>
                  <a:srgbClr val="000000"/>
                </a:solidFill>
                <a:effectLst/>
                <a:latin typeface="Calibri"/>
                <a:cs typeface="Calibri"/>
              </a:rPr>
              <a:t>Spin-off</a:t>
            </a:r>
            <a:r>
              <a:rPr lang="el-GR" sz="1200" dirty="0">
                <a:solidFill>
                  <a:srgbClr val="000000"/>
                </a:solidFill>
                <a:latin typeface="Calibri"/>
                <a:cs typeface="Calibri"/>
              </a:rPr>
              <a:t>  </a:t>
            </a:r>
            <a:endParaRPr lang="el-GR" sz="1200" i="0" u="none" strike="noStrike" dirty="0">
              <a:solidFill>
                <a:srgbClr val="000000"/>
              </a:solidFill>
              <a:effectLst/>
              <a:latin typeface="Calibri" panose="020F0502020204030204" pitchFamily="34" charset="0"/>
              <a:cs typeface="Calibri"/>
            </a:endParaRPr>
          </a:p>
          <a:p>
            <a:pPr algn="just" rtl="0" fontAlgn="base"/>
            <a:endParaRPr lang="el-GR" sz="1200" i="0" u="none" strike="noStrike" dirty="0">
              <a:solidFill>
                <a:srgbClr val="000000"/>
              </a:solidFill>
              <a:effectLst/>
              <a:latin typeface="Calibri" panose="020F0502020204030204" pitchFamily="34" charset="0"/>
            </a:endParaRPr>
          </a:p>
          <a:p>
            <a:pPr algn="just" rtl="0" fontAlgn="base"/>
            <a:endParaRPr lang="el-GR" sz="1200" i="0" u="none" strike="noStrike" dirty="0">
              <a:solidFill>
                <a:srgbClr val="000000"/>
              </a:solidFill>
              <a:effectLst/>
              <a:latin typeface="Calibri" panose="020F0502020204030204" pitchFamily="34" charset="0"/>
            </a:endParaRPr>
          </a:p>
          <a:p>
            <a:endParaRPr lang="en-IE" sz="1200" dirty="0">
              <a:latin typeface="Helvetica Light" panose="020B0403020202020204" pitchFamily="34" charset="0"/>
              <a:ea typeface="Calibri" panose="020F0502020204030204" pitchFamily="34" charset="0"/>
              <a:cs typeface="Calibri" panose="020F0502020204030204" pitchFamily="34" charset="0"/>
            </a:endParaRPr>
          </a:p>
          <a:p>
            <a:pPr marL="342900" indent="-342900">
              <a:buAutoNum type="arabicPeriod" startAt="2"/>
            </a:pPr>
            <a:endParaRPr lang="en-IE" sz="1400" dirty="0">
              <a:latin typeface="Helvetica Light" panose="020B0403020202020204" pitchFamily="34" charset="0"/>
              <a:ea typeface="Calibri" panose="020F0502020204030204" pitchFamily="34" charset="0"/>
              <a:cs typeface="Calibri" panose="020F0502020204030204" pitchFamily="34" charset="0"/>
            </a:endParaRPr>
          </a:p>
        </p:txBody>
      </p:sp>
      <p:pic>
        <p:nvPicPr>
          <p:cNvPr id="7" name="Picture 6"/>
          <p:cNvPicPr>
            <a:picLocks noChangeAspect="1"/>
          </p:cNvPicPr>
          <p:nvPr/>
        </p:nvPicPr>
        <p:blipFill>
          <a:blip r:embed="rId4"/>
          <a:stretch>
            <a:fillRect/>
          </a:stretch>
        </p:blipFill>
        <p:spPr>
          <a:xfrm>
            <a:off x="6323267" y="173134"/>
            <a:ext cx="1830134" cy="872833"/>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64800" y="313808"/>
            <a:ext cx="1098427" cy="704397"/>
          </a:xfrm>
          <a:prstGeom prst="rect">
            <a:avLst/>
          </a:prstGeom>
        </p:spPr>
      </p:pic>
      <p:pic>
        <p:nvPicPr>
          <p:cNvPr id="6" name="Picture 5" descr="A picture containing shape&#10;&#10;Description automatically generated">
            <a:extLst>
              <a:ext uri="{FF2B5EF4-FFF2-40B4-BE49-F238E27FC236}">
                <a16:creationId xmlns:a16="http://schemas.microsoft.com/office/drawing/2014/main" id="{DA3E7EC8-D20A-443F-9159-506982721A75}"/>
              </a:ext>
            </a:extLst>
          </p:cNvPr>
          <p:cNvPicPr>
            <a:picLocks noChangeAspect="1"/>
          </p:cNvPicPr>
          <p:nvPr/>
        </p:nvPicPr>
        <p:blipFill>
          <a:blip r:embed="rId6"/>
          <a:stretch>
            <a:fillRect/>
          </a:stretch>
        </p:blipFill>
        <p:spPr>
          <a:xfrm>
            <a:off x="2447620" y="173135"/>
            <a:ext cx="845914" cy="845914"/>
          </a:xfrm>
          <a:prstGeom prst="rect">
            <a:avLst/>
          </a:prstGeom>
        </p:spPr>
      </p:pic>
    </p:spTree>
    <p:extLst>
      <p:ext uri="{BB962C8B-B14F-4D97-AF65-F5344CB8AC3E}">
        <p14:creationId xmlns:p14="http://schemas.microsoft.com/office/powerpoint/2010/main" val="40739105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B282BBA705CD34EAD84E01B42C8143B" ma:contentTypeVersion="11" ma:contentTypeDescription="Create a new document." ma:contentTypeScope="" ma:versionID="f24cac0637e9fb1567585ae56c6a0174">
  <xsd:schema xmlns:xsd="http://www.w3.org/2001/XMLSchema" xmlns:xs="http://www.w3.org/2001/XMLSchema" xmlns:p="http://schemas.microsoft.com/office/2006/metadata/properties" xmlns:ns2="29d276f9-0e21-45d3-825e-5094078727c8" xmlns:ns3="28d81815-3b87-4b71-8641-92f4bff3ddde" targetNamespace="http://schemas.microsoft.com/office/2006/metadata/properties" ma:root="true" ma:fieldsID="6d44066af69203a9d0b6eb006fc5db0f" ns2:_="" ns3:_="">
    <xsd:import namespace="29d276f9-0e21-45d3-825e-5094078727c8"/>
    <xsd:import namespace="28d81815-3b87-4b71-8641-92f4bff3ddd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d276f9-0e21-45d3-825e-5094078727c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8d81815-3b87-4b71-8641-92f4bff3ddd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6CF73C8-9658-4DBD-BB07-8B96F3C63540}">
  <ds:schemaRefs>
    <ds:schemaRef ds:uri="http://schemas.microsoft.com/sharepoint/v3/contenttype/forms"/>
  </ds:schemaRefs>
</ds:datastoreItem>
</file>

<file path=customXml/itemProps2.xml><?xml version="1.0" encoding="utf-8"?>
<ds:datastoreItem xmlns:ds="http://schemas.openxmlformats.org/officeDocument/2006/customXml" ds:itemID="{D2F29CFE-330C-403F-85A6-BC7D08998A35}">
  <ds:schemaRefs>
    <ds:schemaRef ds:uri="28d81815-3b87-4b71-8641-92f4bff3ddde"/>
    <ds:schemaRef ds:uri="29d276f9-0e21-45d3-825e-5094078727c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BD1F839-E986-4E92-ABBA-B61DCB711EC1}">
  <ds:schemaRefs>
    <ds:schemaRef ds:uri="29d276f9-0e21-45d3-825e-5094078727c8"/>
    <ds:schemaRef ds:uri="http://schemas.microsoft.com/office/2006/documentManagement/types"/>
    <ds:schemaRef ds:uri="http://schemas.microsoft.com/office/infopath/2007/PartnerControls"/>
    <ds:schemaRef ds:uri="http://www.w3.org/XML/1998/namespace"/>
    <ds:schemaRef ds:uri="http://purl.org/dc/terms/"/>
    <ds:schemaRef ds:uri="http://purl.org/dc/elements/1.1/"/>
    <ds:schemaRef ds:uri="http://purl.org/dc/dcmitype/"/>
    <ds:schemaRef ds:uri="http://schemas.openxmlformats.org/package/2006/metadata/core-properties"/>
    <ds:schemaRef ds:uri="28d81815-3b87-4b71-8641-92f4bff3ddde"/>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28</TotalTime>
  <Words>23</Words>
  <Application>Microsoft Office PowerPoint</Application>
  <PresentationFormat>Ευρεία οθόνη</PresentationFormat>
  <Paragraphs>35</Paragraphs>
  <Slides>1</Slides>
  <Notes>1</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vt:i4>
      </vt:variant>
    </vt:vector>
  </HeadingPairs>
  <TitlesOfParts>
    <vt:vector size="8" baseType="lpstr">
      <vt:lpstr>Arial</vt:lpstr>
      <vt:lpstr>Calibri</vt:lpstr>
      <vt:lpstr>Calibri Light</vt:lpstr>
      <vt:lpstr>Helvetica</vt:lpstr>
      <vt:lpstr>Helvetica Light</vt:lpstr>
      <vt:lpstr>Times New Roman</vt:lpstr>
      <vt:lpstr>Office Theme</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Brennan</dc:creator>
  <cp:lastModifiedBy>GATOU OURANIA</cp:lastModifiedBy>
  <cp:revision>6</cp:revision>
  <cp:lastPrinted>2021-10-28T14:54:36Z</cp:lastPrinted>
  <dcterms:created xsi:type="dcterms:W3CDTF">2021-07-27T08:51:10Z</dcterms:created>
  <dcterms:modified xsi:type="dcterms:W3CDTF">2021-12-13T10:01:00Z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0x0101000B282BBA705CD34EAD84E01B42C8143B</vt:lpwstr>
  </property>
</Properties>
</file>