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14" autoAdjust="0"/>
  </p:normalViewPr>
  <p:slideViewPr>
    <p:cSldViewPr>
      <p:cViewPr varScale="1">
        <p:scale>
          <a:sx n="99" d="100"/>
          <a:sy n="99" d="100"/>
        </p:scale>
        <p:origin x="19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12799-FC6F-49E2-ADB6-CDC738A9A0B5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13896-2CF6-423F-B1DB-4B8CA957BEF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02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120 άγρια</a:t>
            </a:r>
            <a:r>
              <a:rPr lang="el-GR" baseline="0" dirty="0" smtClean="0"/>
              <a:t> ζώα 75 διαφορετικών ειδών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3896-2CF6-423F-B1DB-4B8CA957BEF4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119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Τα πρώτα</a:t>
            </a:r>
            <a:r>
              <a:rPr lang="el-GR" baseline="0" dirty="0" smtClean="0"/>
              <a:t> 3 κρούσματα: 2 κινέζοι τουρίστες και 1 κατά τον επαναπατρισμό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3896-2CF6-423F-B1DB-4B8CA957BEF4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0153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Horseshoe bats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3896-2CF6-423F-B1DB-4B8CA957BEF4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19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Κάποιο</a:t>
            </a:r>
            <a:r>
              <a:rPr lang="el-GR" baseline="0" dirty="0" smtClean="0"/>
              <a:t> τρώνε τον </a:t>
            </a:r>
            <a:r>
              <a:rPr lang="el-GR" baseline="0" dirty="0" err="1" smtClean="0"/>
              <a:t>παγκολίνο</a:t>
            </a:r>
            <a:r>
              <a:rPr lang="el-GR" baseline="0" dirty="0" smtClean="0"/>
              <a:t> (ακριβό γεύμα κιόλας, τον </a:t>
            </a:r>
            <a:r>
              <a:rPr lang="el-GR" baseline="0" dirty="0" err="1" smtClean="0"/>
              <a:t>βραζουν</a:t>
            </a:r>
            <a:r>
              <a:rPr lang="el-GR" baseline="0" dirty="0" smtClean="0"/>
              <a:t>, μερικές φορές </a:t>
            </a:r>
            <a:r>
              <a:rPr lang="el-GR" baseline="0" dirty="0" err="1" smtClean="0"/>
              <a:t>χρησιμοποίείται</a:t>
            </a:r>
            <a:r>
              <a:rPr lang="el-GR" baseline="0" dirty="0" smtClean="0"/>
              <a:t> και σαν φάρμακο στην </a:t>
            </a:r>
            <a:r>
              <a:rPr lang="el-GR" baseline="0" dirty="0" err="1" smtClean="0"/>
              <a:t>κινεζικη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ιατρικη</a:t>
            </a:r>
            <a:r>
              <a:rPr lang="el-GR" baseline="0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3896-2CF6-423F-B1DB-4B8CA957BEF4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7945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κορωνοιοί</a:t>
            </a:r>
            <a:r>
              <a:rPr lang="el-GR" dirty="0" smtClean="0"/>
              <a:t> έχουν διάμετρο 80-120 </a:t>
            </a:r>
          </a:p>
          <a:p>
            <a:r>
              <a:rPr lang="en-US" dirty="0" smtClean="0"/>
              <a:t>M</a:t>
            </a:r>
            <a:r>
              <a:rPr lang="el-GR" dirty="0" smtClean="0"/>
              <a:t>έσω</a:t>
            </a:r>
            <a:r>
              <a:rPr lang="el-GR" baseline="0" dirty="0" smtClean="0"/>
              <a:t> της </a:t>
            </a:r>
            <a:r>
              <a:rPr lang="en-US" baseline="0" dirty="0" smtClean="0"/>
              <a:t>spike </a:t>
            </a:r>
            <a:r>
              <a:rPr lang="el-GR" baseline="0" dirty="0" err="1" smtClean="0"/>
              <a:t>πρωτείνης</a:t>
            </a:r>
            <a:r>
              <a:rPr lang="el-GR" baseline="0" dirty="0" smtClean="0"/>
              <a:t> η οποία συνδέεται στον</a:t>
            </a:r>
            <a:r>
              <a:rPr lang="en-US" baseline="0" dirty="0" smtClean="0"/>
              <a:t> ACE 2</a:t>
            </a:r>
            <a:r>
              <a:rPr lang="el-GR" baseline="0" dirty="0" smtClean="0"/>
              <a:t> γίνεται η συγχώνευση.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3896-2CF6-423F-B1DB-4B8CA957BEF4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9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Στον πίνακα φαίνεται </a:t>
            </a:r>
            <a:r>
              <a:rPr lang="el-GR" dirty="0" err="1" smtClean="0"/>
              <a:t>τοι</a:t>
            </a:r>
            <a:r>
              <a:rPr lang="el-GR" dirty="0" smtClean="0"/>
              <a:t> περιστατικό</a:t>
            </a:r>
            <a:r>
              <a:rPr lang="el-GR" baseline="0" dirty="0" smtClean="0"/>
              <a:t> με τις </a:t>
            </a:r>
            <a:r>
              <a:rPr lang="el-GR" b="1" baseline="0" dirty="0" smtClean="0"/>
              <a:t>24 ημέρες </a:t>
            </a:r>
            <a:r>
              <a:rPr lang="el-GR" baseline="0" dirty="0" smtClean="0"/>
              <a:t>για χρόνο επώασης.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3896-2CF6-423F-B1DB-4B8CA957BEF4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393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Αριστερά:</a:t>
            </a:r>
            <a:r>
              <a:rPr lang="el-GR" baseline="0" dirty="0" smtClean="0"/>
              <a:t> το παράδειγμα στην Γερμανία στην εταιρεία</a:t>
            </a:r>
          </a:p>
          <a:p>
            <a:endParaRPr lang="el-GR" baseline="0" dirty="0" smtClean="0"/>
          </a:p>
          <a:p>
            <a:r>
              <a:rPr lang="el-GR" baseline="0" dirty="0" smtClean="0"/>
              <a:t>Δεξιά: παράδειγμα που δημοσιεύτηκε στο </a:t>
            </a:r>
            <a:r>
              <a:rPr lang="en-US" baseline="0" dirty="0" smtClean="0"/>
              <a:t>JAMA </a:t>
            </a:r>
            <a:r>
              <a:rPr lang="el-GR" baseline="0" dirty="0" smtClean="0"/>
              <a:t>στις 21/02/2020.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3896-2CF6-423F-B1DB-4B8CA957BEF4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5802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exist to support the notion that SARS-CoV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MERS-CoV are viable in environmental conditions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could facilitate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faecal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–oral transmission. SARS-CoV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RNA was found in the sewage water of two hospitals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Beijing treating patients with SARS.12 When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SARSCoV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seeded into sewage water obtained from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hospitals in a separate experiment, the virus was found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remain infectious for 14 days at 4°C, but for 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days at 20°C.12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SARS-CoV can survive for up to 2 weeks after drying,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viable for up to 5 days at temperatures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22–25°C and 40–50% relative humidity, with a gradual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 in virus infectivity thereafter.13 Viability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SARS-CoV virus decreased after 24 h at 38°C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80–90% relative humidity.13 MERS-CoV is viable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 temperature, low humidity conditions. The virus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viable on different surfaces for 48 h at 20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°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40% relative humidity, although viability decreased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h at 30°C and 80% relative humidity conditions.14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present, no viability data are available for SARS-CoV-2.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viability of SARS-CoV and MERS-CoV under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various conditions and their prolonged presence in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 suggest the potential for coronaviruses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transmitted via contact or fomites. SARS-CoV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MERS-CoV are both viable in conditions with low</a:t>
            </a:r>
            <a:endParaRPr lang="el-G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temperatures and humidity.12–14 Although direct droplet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transmission is an important route of transmission,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faecal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excretion, environmental contamination, and fomites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might contribute to viral transmission. Considering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faecal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excretion for both SARS-CoV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MERS-CoV, and their ability to remain viable in conditions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could facilitate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faecal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–oral transmission, it is possible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SARS-CoV-2 could also be transmitted via this route.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3896-2CF6-423F-B1DB-4B8CA957BEF4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265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ΜΉΠΩΣ ΦΤΑΙΝΕ ΤΑ ΦΑΡΜΑΚΑ ΓΙΑ ΤΟΝ ΚΟΙΛΙΆΚΟ</a:t>
            </a:r>
            <a:r>
              <a:rPr lang="el-GR" baseline="0" dirty="0" smtClean="0"/>
              <a:t> ΠΟΝΟ?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3896-2CF6-423F-B1DB-4B8CA957BEF4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6793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remdesivir</a:t>
            </a:r>
            <a:r>
              <a:rPr lang="el-GR" dirty="0" smtClean="0"/>
              <a:t>:</a:t>
            </a:r>
            <a:r>
              <a:rPr lang="el-GR" baseline="0" dirty="0" smtClean="0"/>
              <a:t> έχει δείξει θετικά </a:t>
            </a:r>
            <a:r>
              <a:rPr lang="el-GR" baseline="0" dirty="0" err="1" smtClean="0"/>
              <a:t>αποτελεσμτα</a:t>
            </a:r>
            <a:r>
              <a:rPr lang="el-GR" baseline="0" dirty="0" smtClean="0"/>
              <a:t> σε </a:t>
            </a:r>
            <a:r>
              <a:rPr lang="en-US" baseline="0" dirty="0" smtClean="0"/>
              <a:t>MERS, EBOLA KAI NIPAH</a:t>
            </a:r>
            <a:r>
              <a:rPr lang="el-GR" baseline="0" dirty="0" smtClean="0"/>
              <a:t>.. Και σε </a:t>
            </a:r>
            <a:r>
              <a:rPr lang="el-GR" baseline="0" dirty="0" err="1" smtClean="0"/>
              <a:t>μακακους</a:t>
            </a:r>
            <a:r>
              <a:rPr lang="el-GR" baseline="0" dirty="0" smtClean="0"/>
              <a:t> με </a:t>
            </a:r>
            <a:r>
              <a:rPr lang="en-US" baseline="0" dirty="0" smtClean="0"/>
              <a:t>SARS-CoV-2</a:t>
            </a:r>
            <a:endParaRPr lang="el-GR" baseline="0" dirty="0" smtClean="0"/>
          </a:p>
          <a:p>
            <a:endParaRPr lang="el-GR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13896-2CF6-423F-B1DB-4B8CA957BEF4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147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529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6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247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74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68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94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24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80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533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1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29263-B80C-473B-94AF-350431402706}" type="datetimeFigureOut">
              <a:rPr lang="el-GR" smtClean="0"/>
              <a:pPr/>
              <a:t>28/2/2020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AD8CD-53BF-4995-86B7-09B8712342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138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COVID 19</a:t>
            </a:r>
            <a:br>
              <a:rPr lang="en-US" sz="5400" b="1" dirty="0" smtClean="0"/>
            </a:br>
            <a:r>
              <a:rPr lang="en-US" sz="5400" b="1" dirty="0" smtClean="0"/>
              <a:t>SARS-CoV-2</a:t>
            </a:r>
            <a:endParaRPr lang="el-GR" sz="5400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6584776" cy="1273696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Χρήστος </a:t>
            </a:r>
            <a:r>
              <a:rPr lang="el-GR" dirty="0" err="1" smtClean="0"/>
              <a:t>Χατζηχριστοδούλου</a:t>
            </a:r>
            <a:endParaRPr lang="el-GR" dirty="0" smtClean="0"/>
          </a:p>
          <a:p>
            <a:r>
              <a:rPr lang="el-GR" dirty="0" smtClean="0"/>
              <a:t>Καθηγητής Υγιεινής και Επιδημιολογίας</a:t>
            </a:r>
          </a:p>
          <a:p>
            <a:r>
              <a:rPr lang="el-GR" dirty="0" smtClean="0"/>
              <a:t>Τμήμα Ιατρικής Πανεπιστήμιο Θεσσαλίας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96336" cy="220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b="1" dirty="0" smtClean="0"/>
              <a:t>Σχετικά με τον </a:t>
            </a:r>
            <a:r>
              <a:rPr lang="en-US" b="1" dirty="0" smtClean="0"/>
              <a:t>SARS-CoV-2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Είναι βήτα-</a:t>
            </a:r>
            <a:r>
              <a:rPr lang="el-GR" dirty="0" err="1" smtClean="0"/>
              <a:t>κορωνοϊός</a:t>
            </a:r>
            <a:r>
              <a:rPr lang="el-GR" dirty="0" smtClean="0"/>
              <a:t>, </a:t>
            </a:r>
            <a:r>
              <a:rPr lang="en-US" dirty="0" smtClean="0"/>
              <a:t>RNA </a:t>
            </a:r>
            <a:r>
              <a:rPr lang="el-GR" dirty="0" smtClean="0"/>
              <a:t>ιός </a:t>
            </a:r>
            <a:r>
              <a:rPr lang="el-GR" i="1" dirty="0" smtClean="0"/>
              <a:t>(όπως και οι </a:t>
            </a:r>
            <a:r>
              <a:rPr lang="en-US" i="1" dirty="0" smtClean="0"/>
              <a:t>SARS-CoV,  MERS-CoV, OC43</a:t>
            </a:r>
            <a:r>
              <a:rPr lang="el-GR" i="1" dirty="0" smtClean="0"/>
              <a:t> και </a:t>
            </a:r>
            <a:r>
              <a:rPr lang="en-US" i="1" dirty="0" smtClean="0"/>
              <a:t>HKU1</a:t>
            </a:r>
            <a:r>
              <a:rPr lang="el-GR" i="1" dirty="0" smtClean="0"/>
              <a:t>)</a:t>
            </a:r>
          </a:p>
          <a:p>
            <a:r>
              <a:rPr lang="el-GR" i="1" dirty="0" smtClean="0"/>
              <a:t>Λέγονται </a:t>
            </a:r>
            <a:r>
              <a:rPr lang="el-GR" i="1" dirty="0" err="1" smtClean="0"/>
              <a:t>κορωνοϊοί</a:t>
            </a:r>
            <a:r>
              <a:rPr lang="el-GR" i="1" dirty="0" smtClean="0"/>
              <a:t> γιατί μοιάζουν με κορώνα στο ηλεκτρονικό μικροσκόπιο. Υπεύθυνη για αυτό είναι η </a:t>
            </a:r>
            <a:r>
              <a:rPr lang="en-US" b="1" i="1" dirty="0" smtClean="0"/>
              <a:t>Spike </a:t>
            </a:r>
            <a:r>
              <a:rPr lang="el-GR" b="1" i="1" dirty="0" smtClean="0"/>
              <a:t>πρωτεΐνη </a:t>
            </a:r>
            <a:r>
              <a:rPr lang="el-GR" i="1" dirty="0" smtClean="0"/>
              <a:t>της επιφάνειας του ιού.</a:t>
            </a:r>
          </a:p>
          <a:p>
            <a:r>
              <a:rPr lang="el-GR" dirty="0" smtClean="0"/>
              <a:t>Η </a:t>
            </a:r>
            <a:r>
              <a:rPr lang="en-US" dirty="0" smtClean="0"/>
              <a:t>Spike </a:t>
            </a:r>
            <a:r>
              <a:rPr lang="el-GR" dirty="0" smtClean="0"/>
              <a:t>πρωτεΐνη συνδέεται στον κυτταρικό υποδοχέα </a:t>
            </a:r>
            <a:r>
              <a:rPr lang="en-US" dirty="0" smtClean="0"/>
              <a:t>ACE2 </a:t>
            </a:r>
            <a:r>
              <a:rPr lang="en-US" sz="2400" dirty="0" smtClean="0"/>
              <a:t>(</a:t>
            </a:r>
            <a:r>
              <a:rPr lang="en-US" sz="2400" i="1" dirty="0"/>
              <a:t>angiotensin converting </a:t>
            </a:r>
            <a:r>
              <a:rPr lang="en-US" sz="2400" i="1" dirty="0" smtClean="0"/>
              <a:t>enzyme 2</a:t>
            </a:r>
            <a:r>
              <a:rPr lang="en-US" sz="2400" dirty="0" smtClean="0"/>
              <a:t>)</a:t>
            </a:r>
            <a:r>
              <a:rPr lang="el-GR" sz="2400" dirty="0" smtClean="0"/>
              <a:t>, </a:t>
            </a:r>
            <a:r>
              <a:rPr lang="el-GR" sz="3500" dirty="0" smtClean="0"/>
              <a:t>ο οποίος βρίσκεται στο </a:t>
            </a:r>
            <a:r>
              <a:rPr lang="el-GR" sz="3500" u="sng" dirty="0" smtClean="0"/>
              <a:t>κατώτερο αναπνευστικό σύστημα</a:t>
            </a:r>
            <a:r>
              <a:rPr lang="el-GR" sz="3500" dirty="0" smtClean="0"/>
              <a:t>. Στον ίδιο υποδοχέα συνδεόταν και </a:t>
            </a:r>
            <a:r>
              <a:rPr lang="el-GR" dirty="0" smtClean="0"/>
              <a:t>ο </a:t>
            </a:r>
            <a:r>
              <a:rPr lang="en-US" dirty="0" smtClean="0"/>
              <a:t>SARS-CoV </a:t>
            </a:r>
            <a:r>
              <a:rPr lang="el-GR" dirty="0" smtClean="0"/>
              <a:t>αλλά:</a:t>
            </a:r>
          </a:p>
          <a:p>
            <a:pPr lvl="1"/>
            <a:r>
              <a:rPr lang="en-US" sz="2000" dirty="0" smtClean="0"/>
              <a:t> </a:t>
            </a:r>
            <a:r>
              <a:rPr lang="el-GR" sz="2400" dirty="0" smtClean="0"/>
              <a:t>ο </a:t>
            </a:r>
            <a:r>
              <a:rPr lang="en-US" sz="2400" dirty="0" smtClean="0"/>
              <a:t>SARS-CoV-2 </a:t>
            </a:r>
            <a:r>
              <a:rPr lang="el-GR" sz="2400" dirty="0" smtClean="0"/>
              <a:t>φαίνεται να συνδέεται 10 φορές πιο ισχυρά</a:t>
            </a:r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915" y="0"/>
            <a:ext cx="3445085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6288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SARS-CoV-2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b="1" dirty="0" smtClean="0"/>
              <a:t>R</a:t>
            </a:r>
            <a:r>
              <a:rPr lang="en-US" b="1" baseline="-25000" dirty="0" smtClean="0"/>
              <a:t>0</a:t>
            </a:r>
            <a:r>
              <a:rPr lang="en-US" dirty="0" smtClean="0"/>
              <a:t>= 2-3 </a:t>
            </a:r>
            <a:r>
              <a:rPr lang="el-GR" dirty="0" smtClean="0"/>
              <a:t>. </a:t>
            </a:r>
            <a:r>
              <a:rPr lang="el-GR" i="1" dirty="0" smtClean="0"/>
              <a:t>Σε μια κινεζική μη δημοσιευμένη έρευνα έχει υπολογιστεί 3-5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Χρόνος επώασης</a:t>
            </a:r>
            <a:r>
              <a:rPr lang="el-GR" dirty="0" smtClean="0"/>
              <a:t>: γενικά υπολογίζεται 2-5 ημέρες (</a:t>
            </a:r>
            <a:r>
              <a:rPr lang="en-US" dirty="0" smtClean="0"/>
              <a:t>max 14 </a:t>
            </a:r>
            <a:r>
              <a:rPr lang="el-GR" dirty="0" smtClean="0"/>
              <a:t>ημέρες). Ωστόσο, έχουν περιγραφεί περιστατικά με παραπάνω ημέρες επώασης </a:t>
            </a:r>
            <a:r>
              <a:rPr lang="el-GR" i="1" dirty="0" smtClean="0"/>
              <a:t>(π.χ. 19, 22 και 24 ημέρες).</a:t>
            </a:r>
            <a:endParaRPr lang="el-GR" i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"/>
            <a:ext cx="2555776" cy="980727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33056"/>
            <a:ext cx="5760640" cy="2924943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1403648" y="6093296"/>
            <a:ext cx="6552728" cy="36004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5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001419"/>
          </a:xfrm>
        </p:spPr>
        <p:txBody>
          <a:bodyPr/>
          <a:lstStyle/>
          <a:p>
            <a:r>
              <a:rPr lang="en-US" b="1" dirty="0" smtClean="0"/>
              <a:t>Serial interval</a:t>
            </a:r>
            <a:r>
              <a:rPr lang="en-US" dirty="0" smtClean="0"/>
              <a:t>= 6-7</a:t>
            </a:r>
            <a:r>
              <a:rPr lang="el-GR" dirty="0" smtClean="0"/>
              <a:t> ημέρες</a:t>
            </a:r>
          </a:p>
          <a:p>
            <a:r>
              <a:rPr lang="el-GR" b="1" dirty="0" smtClean="0"/>
              <a:t>Περίοδος μολυσματικότητας</a:t>
            </a:r>
            <a:r>
              <a:rPr lang="el-GR" dirty="0" smtClean="0"/>
              <a:t>: </a:t>
            </a:r>
          </a:p>
          <a:p>
            <a:pPr marL="0" indent="0">
              <a:buNone/>
            </a:pPr>
            <a:r>
              <a:rPr lang="el-GR" dirty="0" smtClean="0"/>
              <a:t>Θεωρείται ότι είναι πιο μεταδοτικοί όσοι είναι «</a:t>
            </a:r>
            <a:r>
              <a:rPr lang="el-GR" i="1" dirty="0" smtClean="0"/>
              <a:t>πιο συμπτωματικοί</a:t>
            </a:r>
            <a:r>
              <a:rPr lang="el-GR" dirty="0" smtClean="0"/>
              <a:t>». Φαίνεται όμως ότι και </a:t>
            </a:r>
            <a:r>
              <a:rPr lang="el-GR" dirty="0" err="1" smtClean="0"/>
              <a:t>ασυμπτωματικά</a:t>
            </a:r>
            <a:r>
              <a:rPr lang="el-GR" dirty="0" smtClean="0"/>
              <a:t> περιστατικά μεταδίδουν τον ιό </a:t>
            </a:r>
            <a:r>
              <a:rPr lang="el-GR" sz="2800" dirty="0" smtClean="0"/>
              <a:t>(</a:t>
            </a:r>
            <a:r>
              <a:rPr lang="el-GR" sz="2800" i="1" dirty="0" smtClean="0"/>
              <a:t>π.χ. το παράδειγμα της Γερμανίας, μια οικογένεια στο </a:t>
            </a:r>
            <a:r>
              <a:rPr lang="en-US" sz="2800" i="1" dirty="0" smtClean="0"/>
              <a:t>Anyang </a:t>
            </a:r>
            <a:r>
              <a:rPr lang="el-GR" sz="2800" i="1" dirty="0" smtClean="0"/>
              <a:t>της Κίνας</a:t>
            </a:r>
            <a:r>
              <a:rPr lang="el-GR" sz="2800" dirty="0" smtClean="0"/>
              <a:t>)</a:t>
            </a:r>
            <a:endParaRPr lang="el-GR" sz="2800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SARS-CoV-2</a:t>
            </a:r>
            <a:endParaRPr lang="el-GR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"/>
            <a:ext cx="2699792" cy="1340767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4365104"/>
            <a:ext cx="4932041" cy="2376264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4183595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SARS-CoV-2</a:t>
            </a:r>
            <a:endParaRPr lang="el-GR" b="1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el-GR" b="1" dirty="0" smtClean="0"/>
              <a:t>Τρόποι μετάδοσης:</a:t>
            </a:r>
          </a:p>
          <a:p>
            <a:pPr lvl="1"/>
            <a:r>
              <a:rPr lang="el-GR" b="1" dirty="0" smtClean="0"/>
              <a:t>Άμεσα</a:t>
            </a:r>
            <a:r>
              <a:rPr lang="el-GR" dirty="0" smtClean="0"/>
              <a:t> (ο κύριος τρόπος), από άνθρωπο σε άνθρωπο με κοντινή επαφή (</a:t>
            </a:r>
            <a:r>
              <a:rPr lang="el-GR" i="1" dirty="0" smtClean="0"/>
              <a:t>μέχρι 6 πόδια/1,83 μέτρα</a:t>
            </a:r>
            <a:r>
              <a:rPr lang="el-GR" dirty="0" smtClean="0"/>
              <a:t>) μέσω των </a:t>
            </a:r>
            <a:r>
              <a:rPr lang="el-GR" b="1" dirty="0" smtClean="0"/>
              <a:t>αναπνευστικών σταγονιδίων </a:t>
            </a:r>
            <a:r>
              <a:rPr lang="el-GR" i="1" dirty="0" smtClean="0"/>
              <a:t>όταν αυτός βήχει ή </a:t>
            </a:r>
            <a:r>
              <a:rPr lang="el-GR" i="1" dirty="0" err="1" smtClean="0"/>
              <a:t>πτερνίζεται</a:t>
            </a:r>
            <a:endParaRPr lang="el-GR" i="1" dirty="0" smtClean="0"/>
          </a:p>
          <a:p>
            <a:pPr lvl="1"/>
            <a:r>
              <a:rPr lang="el-GR" dirty="0" smtClean="0"/>
              <a:t>Έμμεσα (</a:t>
            </a:r>
            <a:r>
              <a:rPr lang="el-GR" i="1" u="sng" dirty="0" smtClean="0"/>
              <a:t>πιθανός τρόπος, ακόμα μη επιβεβαιωμένος</a:t>
            </a:r>
            <a:r>
              <a:rPr lang="el-GR" dirty="0" smtClean="0"/>
              <a:t>), μέσω επαφής με μολυσμένες επιφάνειες ή/και αντικείμενα</a:t>
            </a:r>
            <a:r>
              <a:rPr lang="en-US" dirty="0" smtClean="0"/>
              <a:t>, </a:t>
            </a:r>
            <a:r>
              <a:rPr lang="el-GR" dirty="0" err="1" smtClean="0"/>
              <a:t>αερογενώς</a:t>
            </a:r>
            <a:r>
              <a:rPr lang="el-GR" dirty="0" smtClean="0"/>
              <a:t>.</a:t>
            </a:r>
            <a:endParaRPr lang="en-US" dirty="0" smtClean="0"/>
          </a:p>
          <a:p>
            <a:pPr lvl="1"/>
            <a:r>
              <a:rPr lang="el-GR" dirty="0" smtClean="0"/>
              <a:t>Με δεδομένο ότι έχει απομονωθεί από κόπρανα ασθενών: εξετάζεται και το ενδεχόμενο του </a:t>
            </a:r>
            <a:r>
              <a:rPr lang="el-GR" b="1" i="1" dirty="0" err="1" smtClean="0"/>
              <a:t>κοπρανοστοματικού</a:t>
            </a:r>
            <a:r>
              <a:rPr lang="el-GR" i="1" dirty="0" smtClean="0"/>
              <a:t> τρόπου μετάδοσης.</a:t>
            </a:r>
          </a:p>
          <a:p>
            <a:pPr marL="57150" indent="0">
              <a:buNone/>
            </a:pPr>
            <a:r>
              <a:rPr lang="el-GR" i="1" dirty="0" smtClean="0"/>
              <a:t>Λαμβάνοντας </a:t>
            </a:r>
            <a:r>
              <a:rPr lang="el-GR" i="1" dirty="0" err="1" smtClean="0"/>
              <a:t>υπ΄όψιν</a:t>
            </a:r>
            <a:r>
              <a:rPr lang="el-GR" i="1" dirty="0" smtClean="0"/>
              <a:t> μας ότι:</a:t>
            </a:r>
          </a:p>
          <a:p>
            <a:pPr lvl="1"/>
            <a:r>
              <a:rPr lang="el-GR" i="1" dirty="0" smtClean="0"/>
              <a:t>16-73% των ασθενών με </a:t>
            </a:r>
            <a:r>
              <a:rPr lang="en-US" i="1" dirty="0" smtClean="0"/>
              <a:t>SARS </a:t>
            </a:r>
            <a:r>
              <a:rPr lang="el-GR" i="1" dirty="0" smtClean="0"/>
              <a:t>είχαν διάρροια και από την 5</a:t>
            </a:r>
            <a:r>
              <a:rPr lang="el-GR" i="1" baseline="30000" dirty="0" smtClean="0"/>
              <a:t>η</a:t>
            </a:r>
            <a:r>
              <a:rPr lang="el-GR" i="1" dirty="0" smtClean="0"/>
              <a:t> ημέρα απομονωνόταν ο ιός  από τα κόπρανα,</a:t>
            </a:r>
          </a:p>
          <a:p>
            <a:pPr lvl="1"/>
            <a:r>
              <a:rPr lang="el-GR" i="1" dirty="0" smtClean="0"/>
              <a:t>25% των ασθενών με </a:t>
            </a:r>
            <a:r>
              <a:rPr lang="en-US" i="1" dirty="0" smtClean="0"/>
              <a:t>MERS </a:t>
            </a:r>
            <a:r>
              <a:rPr lang="el-GR" i="1" dirty="0" smtClean="0"/>
              <a:t>είχαν συμπτώματα από το ΓΕΣ (π.χ. διάρροια) και στο 14,6% των ασθενών με </a:t>
            </a:r>
            <a:r>
              <a:rPr lang="en-US" i="1" dirty="0" smtClean="0"/>
              <a:t>MERS </a:t>
            </a:r>
            <a:r>
              <a:rPr lang="el-GR" i="1" dirty="0" smtClean="0"/>
              <a:t>απομονωνόταν ο ιός από τα κόπρανα</a:t>
            </a:r>
          </a:p>
          <a:p>
            <a:pPr lvl="1"/>
            <a:r>
              <a:rPr lang="el-GR" i="1" dirty="0"/>
              <a:t>σ</a:t>
            </a:r>
            <a:r>
              <a:rPr lang="el-GR" i="1" dirty="0" smtClean="0"/>
              <a:t>ε συνδυασμό με την επιβίωση των ιών στο περιβάλλον και στα συστήματα αποχέτευσης</a:t>
            </a:r>
          </a:p>
          <a:p>
            <a:pPr marL="457200" lvl="1" indent="0">
              <a:buNone/>
            </a:pPr>
            <a:r>
              <a:rPr lang="el-GR" i="1" dirty="0"/>
              <a:t>ε</a:t>
            </a:r>
            <a:r>
              <a:rPr lang="el-GR" i="1" dirty="0" smtClean="0"/>
              <a:t>ίναι πιθανό να μεταδίδεται και έτσι.</a:t>
            </a:r>
            <a:endParaRPr lang="el-GR" i="1" dirty="0"/>
          </a:p>
        </p:txBody>
      </p:sp>
      <p:pic>
        <p:nvPicPr>
          <p:cNvPr id="7" name="Θέση περιεχομένου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45" y="0"/>
            <a:ext cx="3361555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Επιβίωση του ιού στο περιβάλλον</a:t>
            </a:r>
            <a:r>
              <a:rPr lang="el-GR" dirty="0" smtClean="0"/>
              <a:t>: δεν έχουμε διαθέσιμα στοιχεία ακόμα.</a:t>
            </a:r>
          </a:p>
          <a:p>
            <a:pPr lvl="1"/>
            <a:r>
              <a:rPr lang="el-GR" dirty="0" smtClean="0"/>
              <a:t>Η επιβίωση των </a:t>
            </a:r>
            <a:r>
              <a:rPr lang="el-GR" dirty="0" err="1" smtClean="0"/>
              <a:t>κορωνοϊών</a:t>
            </a:r>
            <a:r>
              <a:rPr lang="el-GR" dirty="0" smtClean="0"/>
              <a:t> στο περιβάλλον επηρεάζεται από </a:t>
            </a:r>
            <a:r>
              <a:rPr lang="el-GR" u="sng" dirty="0" smtClean="0"/>
              <a:t>θερμοκρασία</a:t>
            </a:r>
            <a:r>
              <a:rPr lang="el-GR" dirty="0" smtClean="0"/>
              <a:t> και </a:t>
            </a:r>
            <a:r>
              <a:rPr lang="el-GR" u="sng" dirty="0" smtClean="0"/>
              <a:t>υγρασία</a:t>
            </a:r>
            <a:r>
              <a:rPr lang="el-GR" dirty="0" smtClean="0"/>
              <a:t>:</a:t>
            </a:r>
          </a:p>
          <a:p>
            <a:pPr lvl="3"/>
            <a:r>
              <a:rPr lang="el-GR" i="1" dirty="0" smtClean="0"/>
              <a:t>Ο </a:t>
            </a:r>
            <a:r>
              <a:rPr lang="en-US" i="1" dirty="0" smtClean="0"/>
              <a:t>MERS-CoV </a:t>
            </a:r>
            <a:r>
              <a:rPr lang="el-GR" i="1" dirty="0" smtClean="0"/>
              <a:t>επιβιώνει για 48 ώρες στους 20</a:t>
            </a:r>
            <a:r>
              <a:rPr lang="el-GR" i="1" baseline="30000" dirty="0" smtClean="0"/>
              <a:t>ο</a:t>
            </a:r>
            <a:r>
              <a:rPr lang="en-US" i="1" dirty="0" smtClean="0"/>
              <a:t>C </a:t>
            </a:r>
            <a:r>
              <a:rPr lang="el-GR" i="1" dirty="0" smtClean="0"/>
              <a:t>και 40% σχετική υγρασία ενώ στους 30</a:t>
            </a:r>
            <a:r>
              <a:rPr lang="el-GR" i="1" baseline="30000" dirty="0" smtClean="0"/>
              <a:t>ο</a:t>
            </a:r>
            <a:r>
              <a:rPr lang="en-US" i="1" dirty="0" smtClean="0"/>
              <a:t>C </a:t>
            </a:r>
            <a:r>
              <a:rPr lang="el-GR" i="1" dirty="0" smtClean="0"/>
              <a:t>και σε 80% </a:t>
            </a:r>
            <a:r>
              <a:rPr lang="el-GR" i="1" dirty="0" err="1" smtClean="0"/>
              <a:t>σχετικη</a:t>
            </a:r>
            <a:r>
              <a:rPr lang="el-GR" i="1" dirty="0" smtClean="0"/>
              <a:t> υγρασία 8 ώρες</a:t>
            </a:r>
          </a:p>
          <a:p>
            <a:pPr lvl="3"/>
            <a:r>
              <a:rPr lang="el-GR" i="1" dirty="0" smtClean="0"/>
              <a:t>Ο </a:t>
            </a:r>
            <a:r>
              <a:rPr lang="en-US" i="1" dirty="0" smtClean="0"/>
              <a:t>SARS-CoV </a:t>
            </a:r>
            <a:r>
              <a:rPr lang="el-GR" i="1" dirty="0" smtClean="0"/>
              <a:t>επιβιώνει μέχρι και 2 εβδομάδες</a:t>
            </a:r>
            <a:r>
              <a:rPr lang="el-GR" i="1" dirty="0" smtClean="0">
                <a:solidFill>
                  <a:schemeClr val="accent2"/>
                </a:solidFill>
              </a:rPr>
              <a:t>, </a:t>
            </a:r>
            <a:r>
              <a:rPr lang="el-GR" i="1" dirty="0" smtClean="0"/>
              <a:t> μέχρι 5 ημέρες σε θερμοκρασίες 22-25°C και 40-50%  σχετική υγρασία, με βαθμιαία μείωση της μολυσματικότητας του ιού στη συνέχεια. Στους 38°C και σχετική υγρασία 80-90% η βιωσιμότητά του μειώνεται μετά από 24 ώρες.</a:t>
            </a:r>
          </a:p>
          <a:p>
            <a:pPr lvl="3"/>
            <a:r>
              <a:rPr lang="el-GR" i="1" dirty="0" smtClean="0"/>
              <a:t>Από νερά αποχέτευσης νοσοκομείου που είχε ασθενείς με </a:t>
            </a:r>
            <a:r>
              <a:rPr lang="en-US" i="1" dirty="0" smtClean="0"/>
              <a:t>SARS-CoV</a:t>
            </a:r>
            <a:r>
              <a:rPr lang="el-GR" i="1" dirty="0" smtClean="0"/>
              <a:t> απομονώθηκε ο ιός: παρέμεινε μολυσματικός για 14 ημέρες με θερμοκρασία 4°C ΑΛΛΑ μόνο για 2 ημέρες αν η θερμοκρασία αυξανόταν στους 20°C.</a:t>
            </a:r>
            <a:endParaRPr lang="el-GR" i="1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SARS-CoV-2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Κλινική εικόνα</a:t>
            </a:r>
            <a:r>
              <a:rPr lang="el-GR" dirty="0" smtClean="0"/>
              <a:t>: </a:t>
            </a:r>
            <a:r>
              <a:rPr lang="el-GR" u="sng" dirty="0" smtClean="0"/>
              <a:t>πυρετός</a:t>
            </a:r>
            <a:r>
              <a:rPr lang="el-GR" dirty="0" smtClean="0"/>
              <a:t> 98,6%, </a:t>
            </a:r>
            <a:r>
              <a:rPr lang="el-GR" u="sng" dirty="0" smtClean="0"/>
              <a:t>αίσθημα κόπωσης</a:t>
            </a:r>
            <a:r>
              <a:rPr lang="el-GR" dirty="0" smtClean="0"/>
              <a:t> 69,6%, </a:t>
            </a:r>
            <a:r>
              <a:rPr lang="el-GR" u="sng" dirty="0" smtClean="0"/>
              <a:t>ξηρός βήχας </a:t>
            </a:r>
            <a:r>
              <a:rPr lang="el-GR" dirty="0" smtClean="0"/>
              <a:t>59,4%, </a:t>
            </a:r>
            <a:r>
              <a:rPr lang="el-GR" u="sng" dirty="0" smtClean="0"/>
              <a:t>γαστρεντερικά συμπτώματα </a:t>
            </a:r>
            <a:r>
              <a:rPr lang="el-GR" dirty="0" smtClean="0"/>
              <a:t>(</a:t>
            </a:r>
            <a:r>
              <a:rPr lang="el-GR" i="1" dirty="0" smtClean="0"/>
              <a:t>διάρροια, κοιλιακός πόνος, έμετο</a:t>
            </a:r>
            <a:r>
              <a:rPr lang="el-GR" dirty="0" smtClean="0"/>
              <a:t>ι) 2-10%.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i="1" dirty="0" smtClean="0"/>
              <a:t>Ο </a:t>
            </a:r>
            <a:r>
              <a:rPr lang="el-GR" i="1" u="sng" dirty="0" smtClean="0"/>
              <a:t>κοιλιακός πόνος </a:t>
            </a:r>
            <a:r>
              <a:rPr lang="el-GR" i="1" dirty="0" smtClean="0"/>
              <a:t>πιο συχνά αναφερόταν στους ασθενείς που νοσηλεύονταν στην μονάδα εντατικής θεραπείας.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dirty="0" smtClean="0"/>
              <a:t>Το 10% των ασθενών παρουσίαζε </a:t>
            </a:r>
            <a:r>
              <a:rPr lang="el-GR" u="sng" dirty="0" smtClean="0"/>
              <a:t>διάρροια</a:t>
            </a:r>
            <a:r>
              <a:rPr lang="el-GR" dirty="0" smtClean="0"/>
              <a:t> και </a:t>
            </a:r>
            <a:r>
              <a:rPr lang="el-GR" u="sng" dirty="0" smtClean="0"/>
              <a:t>ναυτία</a:t>
            </a:r>
            <a:r>
              <a:rPr lang="el-GR" dirty="0" smtClean="0"/>
              <a:t> 1-2 ημέρες πριν την εμφάνιση του πυρετού και των συμπτωμάτων του αναπνευστικού</a:t>
            </a:r>
            <a:endParaRPr lang="el-GR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SARS-CoV-2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87824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Η πλειοψηφία των ασθενών θα έχουν </a:t>
            </a:r>
            <a:r>
              <a:rPr lang="el-GR" b="1" dirty="0" smtClean="0"/>
              <a:t>ήπια συμπτώματα </a:t>
            </a:r>
            <a:r>
              <a:rPr lang="el-GR" dirty="0" smtClean="0"/>
              <a:t>λοίμωξης του αναπνευστικού- </a:t>
            </a:r>
            <a:r>
              <a:rPr lang="el-GR" i="1" dirty="0" smtClean="0"/>
              <a:t>σαν </a:t>
            </a:r>
            <a:r>
              <a:rPr lang="el-GR" i="1" dirty="0" err="1" smtClean="0"/>
              <a:t>γριπώδης</a:t>
            </a:r>
            <a:r>
              <a:rPr lang="el-GR" i="1" dirty="0" smtClean="0"/>
              <a:t> συνδρομή</a:t>
            </a:r>
          </a:p>
          <a:p>
            <a:r>
              <a:rPr lang="el-GR" dirty="0" smtClean="0"/>
              <a:t>14% θα χαρακτηριστούν «σοβαρά» (</a:t>
            </a:r>
            <a:r>
              <a:rPr lang="el-GR" i="1" dirty="0" smtClean="0"/>
              <a:t>βαριά πνευμονία)</a:t>
            </a:r>
          </a:p>
          <a:p>
            <a:r>
              <a:rPr lang="el-GR" dirty="0" smtClean="0"/>
              <a:t>Ένα άλλο 5% των ασθενών θα κάνουν αναπνευστική ανεπάρκεια, σηπτικό σοκ ή/και </a:t>
            </a:r>
            <a:r>
              <a:rPr lang="el-GR" dirty="0" err="1" smtClean="0"/>
              <a:t>πολυοργανική</a:t>
            </a:r>
            <a:r>
              <a:rPr lang="el-GR" dirty="0" smtClean="0"/>
              <a:t> ανεπάρκεια. Εν τέλει, αυτοί οι ασθενείς μπορεί να καταλήξουν.</a:t>
            </a:r>
          </a:p>
          <a:p>
            <a:r>
              <a:rPr lang="el-GR" dirty="0" smtClean="0"/>
              <a:t>Θνητότητα: 2,3% </a:t>
            </a:r>
            <a:r>
              <a:rPr lang="el-GR" i="1" dirty="0" smtClean="0"/>
              <a:t>με έντονη γεωγραφική διακύμανση</a:t>
            </a:r>
            <a:endParaRPr lang="el-GR" i="1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SARS-CoV-2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0"/>
            <a:ext cx="3419872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Θεραπεία:</a:t>
            </a:r>
            <a:r>
              <a:rPr lang="el-GR" dirty="0" smtClean="0"/>
              <a:t> υποστηρικτική</a:t>
            </a:r>
          </a:p>
          <a:p>
            <a:pPr marL="0" indent="0">
              <a:buNone/>
            </a:pPr>
            <a:r>
              <a:rPr lang="el-GR" dirty="0" smtClean="0"/>
              <a:t>Δοκιμάζονται: η </a:t>
            </a:r>
            <a:r>
              <a:rPr lang="el-GR" i="1" dirty="0" err="1" smtClean="0"/>
              <a:t>ρεμδεσιβίρη</a:t>
            </a:r>
            <a:r>
              <a:rPr lang="el-GR" dirty="0" smtClean="0"/>
              <a:t> </a:t>
            </a:r>
            <a:r>
              <a:rPr lang="el-GR" i="1" dirty="0" smtClean="0"/>
              <a:t>(</a:t>
            </a:r>
            <a:r>
              <a:rPr lang="en-US" i="1" dirty="0" smtClean="0"/>
              <a:t>RNA polymerase inhibitor)</a:t>
            </a:r>
            <a:r>
              <a:rPr lang="en-US" dirty="0" smtClean="0"/>
              <a:t>, </a:t>
            </a:r>
            <a:r>
              <a:rPr lang="el-GR" dirty="0" err="1" smtClean="0"/>
              <a:t>λ</a:t>
            </a:r>
            <a:r>
              <a:rPr lang="el-GR" i="1" dirty="0" err="1" smtClean="0"/>
              <a:t>οπιναβίρη</a:t>
            </a:r>
            <a:r>
              <a:rPr lang="el-GR" i="1" dirty="0" smtClean="0"/>
              <a:t>/</a:t>
            </a:r>
            <a:r>
              <a:rPr lang="el-GR" i="1" dirty="0" err="1" smtClean="0"/>
              <a:t>ριτοναβίρη</a:t>
            </a:r>
            <a:r>
              <a:rPr lang="el-GR" dirty="0" smtClean="0"/>
              <a:t> και </a:t>
            </a:r>
            <a:r>
              <a:rPr lang="el-GR" i="1" dirty="0" err="1" smtClean="0"/>
              <a:t>ιντερφερόνη</a:t>
            </a:r>
            <a:r>
              <a:rPr lang="el-GR" i="1" dirty="0" smtClean="0"/>
              <a:t> β.</a:t>
            </a:r>
            <a:endParaRPr lang="en-US" i="1" dirty="0" smtClean="0"/>
          </a:p>
          <a:p>
            <a:r>
              <a:rPr lang="el-GR" b="1" dirty="0" smtClean="0"/>
              <a:t>Εμβόλιο</a:t>
            </a:r>
            <a:r>
              <a:rPr lang="el-GR" dirty="0" smtClean="0"/>
              <a:t>: δεν υπάρχει ακόμα. </a:t>
            </a:r>
            <a:r>
              <a:rPr lang="el-GR" i="1" dirty="0" smtClean="0"/>
              <a:t>Στο </a:t>
            </a:r>
            <a:r>
              <a:rPr lang="en-US" i="1" dirty="0" smtClean="0"/>
              <a:t>ECDC </a:t>
            </a:r>
            <a:r>
              <a:rPr lang="el-GR" i="1" dirty="0" smtClean="0"/>
              <a:t>αναφέρεται ότι χρειάζονται μήνες ακόμα για την παραγωγή του εμβολίου.</a:t>
            </a:r>
          </a:p>
          <a:p>
            <a:pPr lvl="1"/>
            <a:r>
              <a:rPr lang="el-GR" dirty="0"/>
              <a:t>ά</a:t>
            </a:r>
            <a:r>
              <a:rPr lang="el-GR" dirty="0" smtClean="0"/>
              <a:t>λλοι ερευνητές εστιάζουν σε</a:t>
            </a:r>
            <a:r>
              <a:rPr lang="en-US" dirty="0" smtClean="0"/>
              <a:t> </a:t>
            </a:r>
            <a:r>
              <a:rPr lang="en-US" b="1" i="1" dirty="0" smtClean="0"/>
              <a:t>mRNA </a:t>
            </a:r>
            <a:r>
              <a:rPr lang="el-GR" b="1" i="1" dirty="0" smtClean="0"/>
              <a:t>εμβόλιο</a:t>
            </a:r>
            <a:r>
              <a:rPr lang="el-GR" i="1" dirty="0" smtClean="0"/>
              <a:t> σκοπεύοντας να είναι έτοιμο για να δοκιμαστεί αρχικά </a:t>
            </a:r>
            <a:r>
              <a:rPr lang="el-GR" i="1" u="sng" dirty="0" smtClean="0"/>
              <a:t>η ασφάλεια </a:t>
            </a:r>
            <a:r>
              <a:rPr lang="el-GR" i="1" dirty="0" smtClean="0"/>
              <a:t>του σε μερικούς μήνες</a:t>
            </a:r>
          </a:p>
          <a:p>
            <a:pPr lvl="1"/>
            <a:r>
              <a:rPr lang="el-GR" dirty="0" smtClean="0"/>
              <a:t>ενώ άλλοι σε </a:t>
            </a:r>
            <a:r>
              <a:rPr lang="en-US" b="1" i="1" dirty="0" smtClean="0"/>
              <a:t>subunit </a:t>
            </a:r>
            <a:r>
              <a:rPr lang="el-GR" b="1" i="1" dirty="0" smtClean="0"/>
              <a:t>εμβόλιο </a:t>
            </a:r>
            <a:r>
              <a:rPr lang="el-GR" dirty="0" smtClean="0"/>
              <a:t>που και αυτό χρειάζεται μήνες έως και χρόνο για να είναι διαθέσιμο.</a:t>
            </a:r>
            <a:endParaRPr lang="el-GR" b="1" i="1" dirty="0"/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SARS-CoV-2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699792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/>
              <a:t>Η περίπτωση της Ιταλίας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Μέχρι 20 Φεβρουαρίου στην Ιταλία είχαν καταγραφεί 3 κρούσματα.</a:t>
            </a:r>
          </a:p>
          <a:p>
            <a:r>
              <a:rPr lang="el-GR" dirty="0" smtClean="0"/>
              <a:t>Στις 21 Φεβρουαρίου: 4</a:t>
            </a:r>
            <a:r>
              <a:rPr lang="el-GR" baseline="30000" dirty="0" smtClean="0"/>
              <a:t>ο</a:t>
            </a:r>
            <a:r>
              <a:rPr lang="el-GR" dirty="0" smtClean="0"/>
              <a:t> κρούσμα, στην περιφέρεια της Λομβαρδίας</a:t>
            </a:r>
          </a:p>
          <a:p>
            <a:pPr lvl="2"/>
            <a:r>
              <a:rPr lang="el-GR" dirty="0" smtClean="0"/>
              <a:t>Ιταλός άνδρας 38 ετών που είχε δειπνήσει με συνάδελφο του που επέστρεψε από την Κίνα          και η γυναίκα του θετική και άλλα 7 άτομα</a:t>
            </a:r>
          </a:p>
          <a:p>
            <a:r>
              <a:rPr lang="el-GR" dirty="0" smtClean="0"/>
              <a:t>Στις 22 Φεβρουαρίου: 79 κρούσματα σύνολο, με 2 θανάτους</a:t>
            </a:r>
          </a:p>
          <a:p>
            <a:pPr lvl="2"/>
            <a:r>
              <a:rPr lang="el-GR" dirty="0" smtClean="0"/>
              <a:t>55 στην περιφέρεια της Λομβαρδίας</a:t>
            </a:r>
          </a:p>
          <a:p>
            <a:pPr lvl="2"/>
            <a:r>
              <a:rPr lang="el-GR" dirty="0" smtClean="0"/>
              <a:t>18 στην </a:t>
            </a:r>
            <a:r>
              <a:rPr lang="el-GR" dirty="0"/>
              <a:t> </a:t>
            </a:r>
            <a:r>
              <a:rPr lang="el-GR" dirty="0" smtClean="0"/>
              <a:t>περιφέρεια </a:t>
            </a:r>
            <a:r>
              <a:rPr lang="el-GR" dirty="0"/>
              <a:t>του </a:t>
            </a:r>
            <a:r>
              <a:rPr lang="el-GR" dirty="0" smtClean="0"/>
              <a:t>Βένετο</a:t>
            </a:r>
          </a:p>
          <a:p>
            <a:pPr lvl="2"/>
            <a:r>
              <a:rPr lang="el-GR" dirty="0" smtClean="0"/>
              <a:t>2 στην περιφέρεια </a:t>
            </a:r>
            <a:r>
              <a:rPr lang="el-GR" dirty="0" err="1" smtClean="0"/>
              <a:t>Αιμίλια</a:t>
            </a:r>
            <a:r>
              <a:rPr lang="el-GR" dirty="0" smtClean="0"/>
              <a:t>-Ρομάνα και</a:t>
            </a:r>
          </a:p>
          <a:p>
            <a:pPr lvl="2"/>
            <a:r>
              <a:rPr lang="el-GR" dirty="0" smtClean="0"/>
              <a:t>1 στην περιφέρεια Πιεμόντε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Η ιταλική κυβέρνηση αποφάσισε να λάβει διάφορα μέτρα όπως: </a:t>
            </a:r>
            <a:r>
              <a:rPr lang="el-GR" i="1" dirty="0" smtClean="0"/>
              <a:t>απαγόρευση μετακίνησης από και προς πληγμένη περιοχή, αναστολή λειτουργίας σχολείων, εκδηλώσεων, κλείσιμο μουσείων κ.ά.</a:t>
            </a:r>
          </a:p>
        </p:txBody>
      </p:sp>
      <p:sp>
        <p:nvSpPr>
          <p:cNvPr id="4" name="Δεξιό βέλος 3"/>
          <p:cNvSpPr/>
          <p:nvPr/>
        </p:nvSpPr>
        <p:spPr>
          <a:xfrm>
            <a:off x="2843808" y="3140968"/>
            <a:ext cx="432048" cy="7200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699792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Στις 23 Φεβρουαρίου: + 53 κρούσματα (σύνολο 132)</a:t>
            </a:r>
          </a:p>
          <a:p>
            <a:pPr lvl="2"/>
            <a:r>
              <a:rPr lang="el-GR" dirty="0" smtClean="0"/>
              <a:t>88 στην περιφέρεια της Λομβαρδίας</a:t>
            </a:r>
          </a:p>
          <a:p>
            <a:pPr lvl="2"/>
            <a:r>
              <a:rPr lang="el-GR" dirty="0" smtClean="0"/>
              <a:t>24 στην  περιφέρεια του Βένετο</a:t>
            </a:r>
          </a:p>
          <a:p>
            <a:pPr lvl="2"/>
            <a:r>
              <a:rPr lang="el-GR" dirty="0"/>
              <a:t>9</a:t>
            </a:r>
            <a:r>
              <a:rPr lang="el-GR" dirty="0" smtClean="0"/>
              <a:t> στην περιφέρεια </a:t>
            </a:r>
            <a:r>
              <a:rPr lang="el-GR" dirty="0" err="1" smtClean="0"/>
              <a:t>Αιμίλια</a:t>
            </a:r>
            <a:r>
              <a:rPr lang="el-GR" dirty="0" smtClean="0"/>
              <a:t>-Ρομάνα και</a:t>
            </a:r>
          </a:p>
          <a:p>
            <a:pPr lvl="2"/>
            <a:r>
              <a:rPr lang="el-GR" dirty="0"/>
              <a:t>6</a:t>
            </a:r>
            <a:r>
              <a:rPr lang="el-GR" dirty="0" smtClean="0"/>
              <a:t> στην περιφέρεια Πιεμόντε</a:t>
            </a:r>
          </a:p>
          <a:p>
            <a:pPr lvl="2"/>
            <a:endParaRPr lang="el-GR" dirty="0" smtClean="0"/>
          </a:p>
          <a:p>
            <a:r>
              <a:rPr lang="el-GR" dirty="0" smtClean="0"/>
              <a:t>24 Φεβρουαρίου: 229 κρούσματα σύνολο</a:t>
            </a:r>
          </a:p>
          <a:p>
            <a:r>
              <a:rPr lang="el-GR" dirty="0" smtClean="0"/>
              <a:t>25 Φεβρουαρίου: 322 κρούσματα σύνολο</a:t>
            </a:r>
          </a:p>
          <a:p>
            <a:r>
              <a:rPr lang="el-GR" dirty="0" smtClean="0"/>
              <a:t>26 Φεβρουαρίου: 401 κρούσματα σύνολο με 12 θανάτους</a:t>
            </a:r>
          </a:p>
          <a:p>
            <a:pPr marL="457200" lvl="1" indent="0">
              <a:buNone/>
            </a:pPr>
            <a:r>
              <a:rPr lang="el-GR" i="1" dirty="0"/>
              <a:t>κ</a:t>
            </a:r>
            <a:r>
              <a:rPr lang="el-GR" i="1" dirty="0" smtClean="0"/>
              <a:t>αι αυξάνεται…</a:t>
            </a:r>
          </a:p>
          <a:p>
            <a:pPr marL="457200" lvl="1" indent="0">
              <a:buNone/>
            </a:pPr>
            <a:endParaRPr lang="el-GR" dirty="0" smtClean="0"/>
          </a:p>
          <a:p>
            <a:pPr marL="457200" lvl="1" indent="0">
              <a:buNone/>
            </a:pPr>
            <a:r>
              <a:rPr lang="el-GR" i="1" dirty="0" smtClean="0"/>
              <a:t>Αλλά γιατί; </a:t>
            </a:r>
          </a:p>
          <a:p>
            <a:pPr marL="457200" lvl="1" indent="0">
              <a:buNone/>
            </a:pPr>
            <a:r>
              <a:rPr lang="el-GR" dirty="0" smtClean="0"/>
              <a:t>Πιθανολογείται ότι υπήρχαν πολλοί ασθενείς με ήπια συμπτώματα που μετέδιδαν τον ιό.</a:t>
            </a:r>
          </a:p>
          <a:p>
            <a:pPr marL="457200" lvl="1" indent="0">
              <a:buNone/>
            </a:pPr>
            <a:endParaRPr lang="el-GR" dirty="0"/>
          </a:p>
          <a:p>
            <a:pPr marL="457200" lvl="1" indent="0">
              <a:buNone/>
            </a:pPr>
            <a:r>
              <a:rPr lang="el-GR" dirty="0" smtClean="0"/>
              <a:t>Η Ιταλία έχει λάβει μέτρα για να περιορίσει την από άνθρωπο σε άνθρωπο μετάδοση.</a:t>
            </a:r>
          </a:p>
        </p:txBody>
      </p:sp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b="1" dirty="0" smtClean="0"/>
              <a:t>Η περίπτωση της Ιταλίας</a:t>
            </a:r>
            <a:endParaRPr lang="el-GR" b="1" dirty="0"/>
          </a:p>
        </p:txBody>
      </p:sp>
      <p:pic>
        <p:nvPicPr>
          <p:cNvPr id="5" name="Θέση περιεχομένου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0"/>
            <a:ext cx="2699792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9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Στην αρχή…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u="sng" dirty="0" smtClean="0"/>
              <a:t>31 Δεκεμβρίου 2019</a:t>
            </a:r>
            <a:r>
              <a:rPr lang="el-GR" dirty="0" smtClean="0"/>
              <a:t>: οι κινεζικές αρχές  ανακοινώνουν ότι αρκετά κρούσματα  πνευμονίας φαίνεται να συνδέονται με την ψαραγορά </a:t>
            </a:r>
            <a:r>
              <a:rPr lang="en-US" dirty="0"/>
              <a:t> </a:t>
            </a:r>
            <a:r>
              <a:rPr lang="en-US" i="1" dirty="0" smtClean="0"/>
              <a:t>Hua</a:t>
            </a:r>
            <a:r>
              <a:rPr lang="el-GR" i="1" dirty="0" smtClean="0"/>
              <a:t> Ν</a:t>
            </a:r>
            <a:r>
              <a:rPr lang="en-US" i="1" dirty="0" smtClean="0"/>
              <a:t>an</a:t>
            </a:r>
            <a:r>
              <a:rPr lang="en-US" dirty="0"/>
              <a:t> </a:t>
            </a:r>
            <a:r>
              <a:rPr lang="el-GR" dirty="0" smtClean="0"/>
              <a:t>στην πόλη </a:t>
            </a:r>
            <a:r>
              <a:rPr lang="en-US" dirty="0" smtClean="0"/>
              <a:t>Wuhan</a:t>
            </a:r>
            <a:r>
              <a:rPr lang="el-GR" dirty="0" smtClean="0"/>
              <a:t>, Κίνα.</a:t>
            </a:r>
            <a:endParaRPr lang="en-US" dirty="0" smtClean="0"/>
          </a:p>
          <a:p>
            <a:r>
              <a:rPr lang="en-US" u="sng" dirty="0" smtClean="0"/>
              <a:t>1 </a:t>
            </a:r>
            <a:r>
              <a:rPr lang="el-GR" u="sng" dirty="0" smtClean="0"/>
              <a:t>Ιανουαρίου 2020</a:t>
            </a:r>
            <a:r>
              <a:rPr lang="el-GR" dirty="0" smtClean="0"/>
              <a:t>: η συγκεκριμένη αγορά κλείνει ώστε να απολυμανθεί.</a:t>
            </a:r>
          </a:p>
          <a:p>
            <a:r>
              <a:rPr lang="el-GR" i="1" dirty="0" smtClean="0"/>
              <a:t>Αλλά, </a:t>
            </a:r>
            <a:r>
              <a:rPr lang="el-GR" dirty="0" smtClean="0"/>
              <a:t>πέρα από ψάρια, στην αγορά διατίθεντο προς πώληση και </a:t>
            </a:r>
            <a:r>
              <a:rPr lang="el-GR" i="1" dirty="0" smtClean="0"/>
              <a:t>σκυλιά, χοίροι, κοτόπουλα, νυχτερίδες, καμήλες, </a:t>
            </a:r>
            <a:r>
              <a:rPr lang="en-US" i="1" dirty="0" smtClean="0"/>
              <a:t>civet cats, </a:t>
            </a:r>
            <a:r>
              <a:rPr lang="el-GR" i="1" dirty="0" smtClean="0"/>
              <a:t>κροκόδειλοι κ.ά.</a:t>
            </a:r>
            <a:endParaRPr lang="el-GR" i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59" y="1522562"/>
            <a:ext cx="1889099" cy="116426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26" y="0"/>
            <a:ext cx="5117574" cy="153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2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108520" y="1052736"/>
            <a:ext cx="6552728" cy="1498178"/>
          </a:xfrm>
        </p:spPr>
        <p:txBody>
          <a:bodyPr/>
          <a:lstStyle/>
          <a:p>
            <a:r>
              <a:rPr lang="el-GR" dirty="0" smtClean="0"/>
              <a:t>Σας ευχαριστώ για την προσοχή σας!</a:t>
            </a:r>
            <a:endParaRPr lang="el-GR" dirty="0"/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23" y="13174"/>
            <a:ext cx="2857277" cy="2232248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21088"/>
            <a:ext cx="59626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/>
              <a:t>Πλέον…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βάση την </a:t>
            </a:r>
            <a:r>
              <a:rPr lang="el-GR" dirty="0" err="1" smtClean="0"/>
              <a:t>φυλοεπιδημιολογική</a:t>
            </a:r>
            <a:r>
              <a:rPr lang="el-GR" dirty="0" smtClean="0"/>
              <a:t> ανάλυση του ιού: φαίνεται ότι δεν ξεκίνησε από την ψαραγορά </a:t>
            </a:r>
            <a:r>
              <a:rPr lang="en-US" dirty="0" smtClean="0"/>
              <a:t>Hua Nan </a:t>
            </a:r>
            <a:r>
              <a:rPr lang="el-GR" dirty="0" smtClean="0"/>
              <a:t>αλλά μέσω αυτής ενισχύθηκε η ταχεία μετάδοση του ιού λόγω του </a:t>
            </a:r>
            <a:r>
              <a:rPr lang="el-GR" u="sng" dirty="0" smtClean="0"/>
              <a:t>συγχρωτισμού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Επίσης, ο ιός «</a:t>
            </a:r>
            <a:r>
              <a:rPr lang="el-GR" i="1" dirty="0" err="1" smtClean="0"/>
              <a:t>κυκλο</a:t>
            </a:r>
            <a:r>
              <a:rPr lang="el-GR" i="1" dirty="0" smtClean="0"/>
              <a:t>-</a:t>
            </a:r>
          </a:p>
          <a:p>
            <a:pPr marL="0" indent="0">
              <a:buNone/>
            </a:pPr>
            <a:r>
              <a:rPr lang="el-GR" i="1" dirty="0" smtClean="0"/>
              <a:t>φορούσε</a:t>
            </a:r>
            <a:r>
              <a:rPr lang="el-GR" dirty="0" smtClean="0"/>
              <a:t>» από μέσα/</a:t>
            </a:r>
          </a:p>
          <a:p>
            <a:pPr marL="0" indent="0">
              <a:buNone/>
            </a:pPr>
            <a:r>
              <a:rPr lang="el-GR" dirty="0"/>
              <a:t>τ</a:t>
            </a:r>
            <a:r>
              <a:rPr lang="el-GR" dirty="0" smtClean="0"/>
              <a:t>έλη Νοεμβρίου.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4140344" cy="276273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0"/>
            <a:ext cx="2842379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Η αρχική συσχέτιση με την ψαραγορά ενίσχυσε τις υποψίες για την </a:t>
            </a:r>
            <a:r>
              <a:rPr lang="el-GR" b="1" dirty="0" smtClean="0"/>
              <a:t>μεταπήδηση</a:t>
            </a:r>
            <a:r>
              <a:rPr lang="el-GR" dirty="0" smtClean="0"/>
              <a:t> του ιού από κάποιο ζώο στον άνθρωπο (</a:t>
            </a:r>
            <a:r>
              <a:rPr lang="en-US" i="1" dirty="0"/>
              <a:t>animal-to-person </a:t>
            </a:r>
            <a:r>
              <a:rPr lang="en-US" i="1" dirty="0" smtClean="0"/>
              <a:t>spread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Από τις 12 Ιανουαρίου είχε απομονωθεί το </a:t>
            </a:r>
            <a:r>
              <a:rPr lang="el-GR" dirty="0" err="1" smtClean="0"/>
              <a:t>γονιδίωμα</a:t>
            </a:r>
            <a:r>
              <a:rPr lang="el-GR" dirty="0" smtClean="0"/>
              <a:t> του ιού.</a:t>
            </a:r>
          </a:p>
          <a:p>
            <a:r>
              <a:rPr lang="el-GR" dirty="0" smtClean="0"/>
              <a:t>Πλέον έχει αποδειχθεί  η</a:t>
            </a:r>
          </a:p>
          <a:p>
            <a:pPr lvl="1"/>
            <a:r>
              <a:rPr lang="el-GR" dirty="0" smtClean="0"/>
              <a:t> κατά 82% ομοιότητα του με  τον </a:t>
            </a:r>
            <a:r>
              <a:rPr lang="en-US" dirty="0" smtClean="0"/>
              <a:t>SARS-CoV (</a:t>
            </a:r>
            <a:r>
              <a:rPr lang="en-US" i="1" dirty="0" smtClean="0"/>
              <a:t>2002-2003</a:t>
            </a:r>
            <a:r>
              <a:rPr lang="en-US" dirty="0" smtClean="0"/>
              <a:t>)</a:t>
            </a:r>
          </a:p>
          <a:p>
            <a:pPr lvl="1"/>
            <a:r>
              <a:rPr lang="el-GR" dirty="0" smtClean="0"/>
              <a:t>η κατά 89% ομοιότητα του με έναν</a:t>
            </a:r>
            <a:endParaRPr lang="en-US" dirty="0"/>
          </a:p>
          <a:p>
            <a:pPr marL="457200" lvl="1" indent="0">
              <a:buNone/>
            </a:pPr>
            <a:r>
              <a:rPr lang="el-GR" dirty="0" smtClean="0"/>
              <a:t> ιό (</a:t>
            </a:r>
            <a:r>
              <a:rPr lang="en-US" i="1" dirty="0" smtClean="0"/>
              <a:t>bat-SL-CoVZC45</a:t>
            </a:r>
            <a:r>
              <a:rPr lang="el-GR" i="1" dirty="0" smtClean="0"/>
              <a:t>)</a:t>
            </a:r>
            <a:r>
              <a:rPr lang="el-GR" dirty="0" smtClean="0"/>
              <a:t> που είχε </a:t>
            </a:r>
            <a:r>
              <a:rPr lang="el-GR" dirty="0" err="1" smtClean="0"/>
              <a:t>απομο</a:t>
            </a:r>
            <a:r>
              <a:rPr lang="en-US" dirty="0" smtClean="0"/>
              <a:t>-</a:t>
            </a:r>
          </a:p>
          <a:p>
            <a:pPr marL="457200" lvl="1" indent="0">
              <a:buNone/>
            </a:pPr>
            <a:r>
              <a:rPr lang="el-GR" dirty="0" err="1" smtClean="0"/>
              <a:t>νωθεί</a:t>
            </a:r>
            <a:r>
              <a:rPr lang="el-GR" dirty="0" smtClean="0"/>
              <a:t> από τις νυχτερίδες (</a:t>
            </a:r>
            <a:r>
              <a:rPr lang="en-US" i="1" dirty="0" err="1" smtClean="0"/>
              <a:t>Rhinolophus</a:t>
            </a:r>
            <a:r>
              <a:rPr lang="en-US" i="1" dirty="0" smtClean="0"/>
              <a:t> </a:t>
            </a:r>
          </a:p>
          <a:p>
            <a:pPr marL="457200" lvl="1" indent="0">
              <a:buNone/>
            </a:pPr>
            <a:r>
              <a:rPr lang="en-US" i="1" dirty="0" err="1" smtClean="0"/>
              <a:t>sinicus</a:t>
            </a:r>
            <a:r>
              <a:rPr lang="en-US" dirty="0" smtClean="0"/>
              <a:t>) </a:t>
            </a:r>
            <a:r>
              <a:rPr lang="el-GR" dirty="0" smtClean="0"/>
              <a:t>λίγα χρόνια πριν </a:t>
            </a:r>
            <a:r>
              <a:rPr lang="el-GR" i="1" dirty="0" smtClean="0"/>
              <a:t>(με την </a:t>
            </a:r>
            <a:r>
              <a:rPr lang="en-US" i="1" u="sng" dirty="0" smtClean="0"/>
              <a:t>Spike</a:t>
            </a:r>
          </a:p>
          <a:p>
            <a:pPr marL="457200" lvl="1" indent="0">
              <a:buNone/>
            </a:pPr>
            <a:r>
              <a:rPr lang="en-US" i="1" u="sng" dirty="0" smtClean="0"/>
              <a:t>protein</a:t>
            </a:r>
            <a:r>
              <a:rPr lang="en-US" i="1" dirty="0" smtClean="0"/>
              <a:t>  </a:t>
            </a:r>
            <a:r>
              <a:rPr lang="el-GR" i="1" dirty="0" smtClean="0"/>
              <a:t>να ομοιάζει κατά 84%)</a:t>
            </a:r>
          </a:p>
          <a:p>
            <a:pPr lvl="1"/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90" y="4293096"/>
            <a:ext cx="266287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Η νυχτερίδα </a:t>
            </a:r>
            <a:r>
              <a:rPr lang="en-US" i="1" dirty="0" err="1" smtClean="0"/>
              <a:t>Rhinolophus</a:t>
            </a:r>
            <a:r>
              <a:rPr lang="en-US" i="1" dirty="0" smtClean="0"/>
              <a:t> </a:t>
            </a:r>
            <a:r>
              <a:rPr lang="en-US" i="1" dirty="0" err="1" smtClean="0"/>
              <a:t>sinicus</a:t>
            </a:r>
            <a:r>
              <a:rPr lang="en-US" i="1" dirty="0" smtClean="0"/>
              <a:t> </a:t>
            </a:r>
            <a:r>
              <a:rPr lang="el-GR" dirty="0" smtClean="0"/>
              <a:t>θεωρείται ο </a:t>
            </a:r>
            <a:r>
              <a:rPr lang="el-GR" b="1" dirty="0" smtClean="0"/>
              <a:t>φυσικός ξενιστής</a:t>
            </a:r>
            <a:r>
              <a:rPr lang="el-GR" dirty="0" smtClean="0"/>
              <a:t> του ιού.</a:t>
            </a:r>
          </a:p>
          <a:p>
            <a:pPr marL="0" indent="0">
              <a:buNone/>
            </a:pPr>
            <a:endParaRPr lang="el-GR" dirty="0" smtClean="0"/>
          </a:p>
          <a:p>
            <a:r>
              <a:rPr lang="el-GR" b="1" dirty="0" smtClean="0"/>
              <a:t>Ενδιάμεσος ξενιστής:</a:t>
            </a:r>
            <a:r>
              <a:rPr lang="el-GR" dirty="0" smtClean="0"/>
              <a:t> </a:t>
            </a:r>
            <a:r>
              <a:rPr lang="el-GR" dirty="0" err="1" smtClean="0"/>
              <a:t>μερι</a:t>
            </a:r>
            <a:r>
              <a:rPr lang="el-GR" dirty="0" smtClean="0"/>
              <a:t>-</a:t>
            </a:r>
          </a:p>
          <a:p>
            <a:pPr marL="0" indent="0">
              <a:buNone/>
            </a:pPr>
            <a:r>
              <a:rPr lang="el-GR" dirty="0" err="1" smtClean="0"/>
              <a:t>κές</a:t>
            </a:r>
            <a:r>
              <a:rPr lang="el-GR" dirty="0" smtClean="0"/>
              <a:t> μελέτες υποστηρίζουν ότι</a:t>
            </a:r>
          </a:p>
          <a:p>
            <a:pPr marL="0" indent="0">
              <a:buNone/>
            </a:pPr>
            <a:r>
              <a:rPr lang="el-GR" dirty="0" smtClean="0"/>
              <a:t>είναι ο </a:t>
            </a:r>
            <a:r>
              <a:rPr lang="el-GR" dirty="0" err="1" smtClean="0"/>
              <a:t>παγκολίνος</a:t>
            </a:r>
            <a:r>
              <a:rPr lang="el-GR" dirty="0" smtClean="0"/>
              <a:t> </a:t>
            </a:r>
            <a:r>
              <a:rPr lang="en-US" i="1" dirty="0" smtClean="0"/>
              <a:t>Manis </a:t>
            </a:r>
            <a:endParaRPr lang="el-GR" i="1" dirty="0" smtClean="0"/>
          </a:p>
          <a:p>
            <a:pPr marL="0" indent="0">
              <a:buNone/>
            </a:pPr>
            <a:r>
              <a:rPr lang="en-US" i="1" dirty="0" err="1" smtClean="0"/>
              <a:t>Javanica</a:t>
            </a:r>
            <a:r>
              <a:rPr lang="el-GR" i="1" dirty="0" smtClean="0"/>
              <a:t>.</a:t>
            </a:r>
          </a:p>
          <a:p>
            <a:pPr marL="857250" lvl="1" indent="-457200"/>
            <a:r>
              <a:rPr lang="el-GR" i="1" dirty="0" smtClean="0"/>
              <a:t>ο ιός που απομονώθηκε από τους </a:t>
            </a:r>
            <a:endParaRPr lang="en-US" i="1" dirty="0" smtClean="0"/>
          </a:p>
          <a:p>
            <a:pPr marL="400050" lvl="1" indent="0">
              <a:buNone/>
            </a:pPr>
            <a:r>
              <a:rPr lang="el-GR" i="1" dirty="0" err="1" smtClean="0"/>
              <a:t>παγκολίνους</a:t>
            </a:r>
            <a:r>
              <a:rPr lang="el-GR" i="1" dirty="0" smtClean="0"/>
              <a:t> ήταν κατά 99% όμοιος με τον </a:t>
            </a:r>
            <a:r>
              <a:rPr lang="en-US" i="1" dirty="0" smtClean="0"/>
              <a:t>SARS-CoV-2</a:t>
            </a:r>
            <a:endParaRPr lang="el-GR" i="1" dirty="0" smtClean="0"/>
          </a:p>
          <a:p>
            <a:pPr marL="857250" lvl="1" indent="-457200"/>
            <a:r>
              <a:rPr lang="el-GR" i="1" dirty="0" smtClean="0"/>
              <a:t>70% των </a:t>
            </a:r>
            <a:r>
              <a:rPr lang="el-GR" i="1" dirty="0" err="1" smtClean="0"/>
              <a:t>παγκολίνων</a:t>
            </a:r>
            <a:r>
              <a:rPr lang="el-GR" i="1" dirty="0" smtClean="0"/>
              <a:t> ήταν (+)</a:t>
            </a:r>
          </a:p>
          <a:p>
            <a:pPr marL="400050" lvl="1" indent="0">
              <a:buNone/>
            </a:pPr>
            <a:r>
              <a:rPr lang="el-GR" i="1" dirty="0"/>
              <a:t>σ</a:t>
            </a:r>
            <a:r>
              <a:rPr lang="el-GR" i="1" dirty="0" smtClean="0"/>
              <a:t>τον ιό</a:t>
            </a:r>
          </a:p>
          <a:p>
            <a:pPr marL="0" indent="0">
              <a:buNone/>
            </a:pPr>
            <a:endParaRPr lang="el-GR" i="1" dirty="0"/>
          </a:p>
          <a:p>
            <a:pPr marL="0" indent="0">
              <a:buNone/>
            </a:pPr>
            <a:r>
              <a:rPr lang="el-GR" dirty="0" smtClean="0"/>
              <a:t>Στη συνέχεια, προέκυψαν πολλά περιστατικά που δεν συσχετίζονταν με την ψαραγορά         εξετάστηκε το ενδεχόμενο για μετάδοση από </a:t>
            </a:r>
            <a:r>
              <a:rPr lang="el-GR" b="1" dirty="0" smtClean="0"/>
              <a:t>άνθρωπο σε άνθρωπο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98" y="980728"/>
            <a:ext cx="3422817" cy="2088232"/>
          </a:xfrm>
          <a:prstGeom prst="rect">
            <a:avLst/>
          </a:prstGeom>
        </p:spPr>
      </p:pic>
      <p:sp>
        <p:nvSpPr>
          <p:cNvPr id="5" name="Δεξιό βέλος 4"/>
          <p:cNvSpPr/>
          <p:nvPr/>
        </p:nvSpPr>
        <p:spPr>
          <a:xfrm>
            <a:off x="4893599" y="5274205"/>
            <a:ext cx="396044" cy="126014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smtClean="0"/>
              <a:t>SARS-CoV-2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n-US" dirty="0" smtClean="0"/>
              <a:t>30 </a:t>
            </a:r>
            <a:r>
              <a:rPr lang="el-GR" dirty="0" smtClean="0"/>
              <a:t>Ιανουαρίου 2020: ο Παγκόσμιος Οργανισμός Υγείας το χαρακτηρίζει «</a:t>
            </a:r>
            <a:r>
              <a:rPr lang="en-US" i="1" dirty="0"/>
              <a:t>p</a:t>
            </a:r>
            <a:r>
              <a:rPr lang="en-US" i="1" dirty="0" smtClean="0"/>
              <a:t>ublic health emergency of international concern</a:t>
            </a:r>
            <a:r>
              <a:rPr lang="el-GR" dirty="0" smtClean="0"/>
              <a:t>»</a:t>
            </a:r>
            <a:endParaRPr lang="en-US" dirty="0" smtClean="0"/>
          </a:p>
          <a:p>
            <a:r>
              <a:rPr lang="en-US" dirty="0" smtClean="0"/>
              <a:t>11 </a:t>
            </a:r>
            <a:r>
              <a:rPr lang="el-GR" dirty="0" smtClean="0"/>
              <a:t>Φεβρουαρίου</a:t>
            </a:r>
            <a:r>
              <a:rPr lang="en-US" dirty="0" smtClean="0"/>
              <a:t>: </a:t>
            </a:r>
            <a:r>
              <a:rPr lang="el-GR" dirty="0" smtClean="0"/>
              <a:t>οριστικοποιείται το όνομα του ιού: </a:t>
            </a:r>
            <a:r>
              <a:rPr lang="en-US" sz="3600" b="1" dirty="0" smtClean="0"/>
              <a:t>SARS-CoV-2 </a:t>
            </a:r>
            <a:r>
              <a:rPr lang="el-GR" sz="3600" dirty="0" smtClean="0"/>
              <a:t>και η ασθένεια που αυτός προκαλεί ονομάζεται πλέον </a:t>
            </a:r>
            <a:r>
              <a:rPr lang="en-US" sz="3600" b="1" dirty="0" smtClean="0"/>
              <a:t>COVID 19 </a:t>
            </a:r>
            <a:r>
              <a:rPr lang="en-US" sz="3600" i="1" dirty="0" smtClean="0"/>
              <a:t>(</a:t>
            </a:r>
            <a:r>
              <a:rPr lang="en-US" sz="3600" i="1" u="sng" dirty="0" err="1" smtClean="0"/>
              <a:t>CO</a:t>
            </a:r>
            <a:r>
              <a:rPr lang="en-US" sz="3600" i="1" dirty="0" err="1" smtClean="0"/>
              <a:t>rona</a:t>
            </a:r>
            <a:r>
              <a:rPr lang="en-US" sz="3600" i="1" u="sng" dirty="0" err="1" smtClean="0"/>
              <a:t>VI</a:t>
            </a:r>
            <a:r>
              <a:rPr lang="en-US" sz="3600" i="1" dirty="0" err="1" smtClean="0"/>
              <a:t>rus</a:t>
            </a:r>
            <a:r>
              <a:rPr lang="en-US" sz="3600" i="1" dirty="0" smtClean="0"/>
              <a:t> </a:t>
            </a:r>
            <a:r>
              <a:rPr lang="en-US" sz="3600" i="1" u="sng" dirty="0"/>
              <a:t>D</a:t>
            </a:r>
            <a:r>
              <a:rPr lang="en-US" sz="3600" i="1" dirty="0" smtClean="0"/>
              <a:t>isease</a:t>
            </a:r>
            <a:r>
              <a:rPr lang="en-US" sz="3600" i="1" dirty="0"/>
              <a:t> </a:t>
            </a:r>
            <a:r>
              <a:rPr lang="en-US" sz="3600" i="1" dirty="0" smtClean="0"/>
              <a:t>20</a:t>
            </a:r>
            <a:r>
              <a:rPr lang="en-US" sz="3600" i="1" u="sng" dirty="0" smtClean="0"/>
              <a:t>19</a:t>
            </a:r>
            <a:r>
              <a:rPr lang="en-US" sz="3600" i="1" dirty="0" smtClean="0"/>
              <a:t>)</a:t>
            </a:r>
            <a:endParaRPr lang="el-GR" sz="3600" i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41" y="0"/>
            <a:ext cx="2363257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C:\Users\xara\Desktop\440px-3D_medical_animation_coronavirus_structure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013176"/>
            <a:ext cx="2573772" cy="17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el-GR" b="1" dirty="0" smtClean="0"/>
              <a:t>Παγκόσμια κατανομή</a:t>
            </a:r>
            <a:endParaRPr lang="el-GR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</p:spPr>
      </p:pic>
    </p:spTree>
    <p:extLst>
      <p:ext uri="{BB962C8B-B14F-4D97-AF65-F5344CB8AC3E}">
        <p14:creationId xmlns:p14="http://schemas.microsoft.com/office/powerpoint/2010/main" val="9558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1378496" cy="1858218"/>
          </a:xfrm>
        </p:spPr>
        <p:txBody>
          <a:bodyPr>
            <a:normAutofit/>
          </a:bodyPr>
          <a:lstStyle/>
          <a:p>
            <a:pPr algn="l"/>
            <a:r>
              <a:rPr lang="el-GR" sz="1400" dirty="0" smtClean="0"/>
              <a:t>Η κατανομή των περιστατικών (επιβεβαιωμένων και ύποπτων) στην Κίνα:</a:t>
            </a:r>
            <a:endParaRPr lang="el-GR" sz="14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6624736" cy="6858000"/>
          </a:xfrm>
        </p:spPr>
      </p:pic>
    </p:spTree>
    <p:extLst>
      <p:ext uri="{BB962C8B-B14F-4D97-AF65-F5344CB8AC3E}">
        <p14:creationId xmlns:p14="http://schemas.microsoft.com/office/powerpoint/2010/main" val="21474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6624736" cy="6858000"/>
          </a:xfrm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14401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l-GR" sz="1400" dirty="0" smtClean="0"/>
              <a:t>Η κατανομή των επιβεβαιωμένων περιστατικών σε χώρες εκτός της Κίνας: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3611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1467</Words>
  <Application>Microsoft Office PowerPoint</Application>
  <PresentationFormat>Προβολή στην οθόνη (4:3)</PresentationFormat>
  <Paragraphs>166</Paragraphs>
  <Slides>20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Θέμα του Office</vt:lpstr>
      <vt:lpstr>COVID 19 SARS-CoV-2</vt:lpstr>
      <vt:lpstr>Στην αρχή…</vt:lpstr>
      <vt:lpstr>Πλέον…</vt:lpstr>
      <vt:lpstr>Παρουσίαση του PowerPoint</vt:lpstr>
      <vt:lpstr>Παρουσίαση του PowerPoint</vt:lpstr>
      <vt:lpstr>SARS-CoV-2</vt:lpstr>
      <vt:lpstr>Παγκόσμια κατανομή</vt:lpstr>
      <vt:lpstr>Η κατανομή των περιστατικών (επιβεβαιωμένων και ύποπτων) στην Κίνα:</vt:lpstr>
      <vt:lpstr>Η κατανομή των επιβεβαιωμένων περιστατικών σε χώρες εκτός της Κίνας:</vt:lpstr>
      <vt:lpstr>Σχετικά με τον SARS-CoV-2</vt:lpstr>
      <vt:lpstr>SARS-CoV-2</vt:lpstr>
      <vt:lpstr>SARS-CoV-2</vt:lpstr>
      <vt:lpstr>SARS-CoV-2</vt:lpstr>
      <vt:lpstr>SARS-CoV-2</vt:lpstr>
      <vt:lpstr>SARS-CoV-2</vt:lpstr>
      <vt:lpstr>SARS-CoV-2</vt:lpstr>
      <vt:lpstr>SARS-CoV-2</vt:lpstr>
      <vt:lpstr>Η περίπτωση της Ιταλίας</vt:lpstr>
      <vt:lpstr>Η περίπτωση της Ιταλίας</vt:lpstr>
      <vt:lpstr>Σας 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SARS-CoV-2</dc:title>
  <dc:creator>xara</dc:creator>
  <cp:lastModifiedBy>GATOU OURANIA</cp:lastModifiedBy>
  <cp:revision>60</cp:revision>
  <dcterms:created xsi:type="dcterms:W3CDTF">2020-02-26T12:33:45Z</dcterms:created>
  <dcterms:modified xsi:type="dcterms:W3CDTF">2020-02-28T14:09:33Z</dcterms:modified>
</cp:coreProperties>
</file>